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401" r:id="rId2"/>
    <p:sldId id="497" r:id="rId3"/>
    <p:sldId id="339" r:id="rId4"/>
    <p:sldId id="502" r:id="rId5"/>
    <p:sldId id="499" r:id="rId6"/>
    <p:sldId id="291" r:id="rId7"/>
    <p:sldId id="292" r:id="rId8"/>
    <p:sldId id="293" r:id="rId9"/>
    <p:sldId id="294" r:id="rId10"/>
    <p:sldId id="525" r:id="rId11"/>
    <p:sldId id="526" r:id="rId12"/>
    <p:sldId id="527" r:id="rId13"/>
    <p:sldId id="258" r:id="rId14"/>
    <p:sldId id="466" r:id="rId15"/>
    <p:sldId id="259" r:id="rId16"/>
    <p:sldId id="261" r:id="rId17"/>
    <p:sldId id="523" r:id="rId18"/>
    <p:sldId id="412" r:id="rId19"/>
    <p:sldId id="408" r:id="rId20"/>
    <p:sldId id="495" r:id="rId21"/>
    <p:sldId id="467" r:id="rId22"/>
    <p:sldId id="468" r:id="rId23"/>
    <p:sldId id="470" r:id="rId24"/>
    <p:sldId id="469" r:id="rId25"/>
    <p:sldId id="472" r:id="rId26"/>
    <p:sldId id="519" r:id="rId27"/>
    <p:sldId id="512" r:id="rId28"/>
    <p:sldId id="513" r:id="rId29"/>
    <p:sldId id="473" r:id="rId30"/>
    <p:sldId id="474" r:id="rId31"/>
    <p:sldId id="475" r:id="rId32"/>
    <p:sldId id="477" r:id="rId33"/>
    <p:sldId id="483" r:id="rId34"/>
    <p:sldId id="509" r:id="rId35"/>
    <p:sldId id="409" r:id="rId36"/>
    <p:sldId id="410" r:id="rId37"/>
    <p:sldId id="411" r:id="rId38"/>
    <p:sldId id="413" r:id="rId39"/>
    <p:sldId id="414" r:id="rId40"/>
    <p:sldId id="415" r:id="rId41"/>
    <p:sldId id="416" r:id="rId42"/>
    <p:sldId id="417" r:id="rId43"/>
    <p:sldId id="418" r:id="rId44"/>
    <p:sldId id="419" r:id="rId45"/>
    <p:sldId id="420" r:id="rId46"/>
    <p:sldId id="471" r:id="rId47"/>
    <p:sldId id="451" r:id="rId48"/>
    <p:sldId id="448" r:id="rId49"/>
    <p:sldId id="479" r:id="rId50"/>
    <p:sldId id="450" r:id="rId51"/>
    <p:sldId id="452" r:id="rId52"/>
    <p:sldId id="454" r:id="rId53"/>
    <p:sldId id="453" r:id="rId54"/>
    <p:sldId id="518" r:id="rId55"/>
    <p:sldId id="521" r:id="rId56"/>
    <p:sldId id="455" r:id="rId57"/>
    <p:sldId id="456" r:id="rId58"/>
    <p:sldId id="457" r:id="rId59"/>
    <p:sldId id="458" r:id="rId60"/>
    <p:sldId id="480" r:id="rId61"/>
    <p:sldId id="481" r:id="rId62"/>
    <p:sldId id="459" r:id="rId63"/>
    <p:sldId id="424" r:id="rId64"/>
    <p:sldId id="462" r:id="rId65"/>
    <p:sldId id="463" r:id="rId66"/>
    <p:sldId id="464" r:id="rId67"/>
    <p:sldId id="465" r:id="rId68"/>
    <p:sldId id="425" r:id="rId69"/>
    <p:sldId id="426" r:id="rId70"/>
    <p:sldId id="427" r:id="rId71"/>
    <p:sldId id="520" r:id="rId72"/>
    <p:sldId id="428" r:id="rId73"/>
    <p:sldId id="429" r:id="rId74"/>
    <p:sldId id="430" r:id="rId75"/>
    <p:sldId id="431" r:id="rId76"/>
    <p:sldId id="432" r:id="rId77"/>
    <p:sldId id="433" r:id="rId78"/>
    <p:sldId id="434" r:id="rId79"/>
    <p:sldId id="482" r:id="rId80"/>
    <p:sldId id="435" r:id="rId81"/>
    <p:sldId id="436" r:id="rId82"/>
    <p:sldId id="358" r:id="rId83"/>
    <p:sldId id="524" r:id="rId84"/>
    <p:sldId id="447" r:id="rId85"/>
    <p:sldId id="265" r:id="rId86"/>
    <p:sldId id="266" r:id="rId87"/>
    <p:sldId id="267" r:id="rId88"/>
    <p:sldId id="486" r:id="rId89"/>
    <p:sldId id="268" r:id="rId90"/>
    <p:sldId id="488" r:id="rId91"/>
    <p:sldId id="280" r:id="rId92"/>
    <p:sldId id="489" r:id="rId93"/>
    <p:sldId id="269" r:id="rId94"/>
    <p:sldId id="490" r:id="rId95"/>
    <p:sldId id="491" r:id="rId96"/>
    <p:sldId id="492" r:id="rId97"/>
    <p:sldId id="493" r:id="rId98"/>
    <p:sldId id="271" r:id="rId99"/>
    <p:sldId id="515" r:id="rId100"/>
    <p:sldId id="516" r:id="rId101"/>
    <p:sldId id="496" r:id="rId102"/>
    <p:sldId id="514" r:id="rId103"/>
    <p:sldId id="506" r:id="rId104"/>
    <p:sldId id="272" r:id="rId105"/>
    <p:sldId id="273" r:id="rId106"/>
    <p:sldId id="274" r:id="rId107"/>
    <p:sldId id="275" r:id="rId108"/>
    <p:sldId id="439" r:id="rId109"/>
    <p:sldId id="440" r:id="rId110"/>
    <p:sldId id="441" r:id="rId111"/>
    <p:sldId id="517" r:id="rId112"/>
    <p:sldId id="442" r:id="rId113"/>
    <p:sldId id="507" r:id="rId114"/>
    <p:sldId id="285" r:id="rId11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1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152D6-6370-4248-AF08-86855674178C}" type="datetimeFigureOut">
              <a:rPr lang="es-ES" smtClean="0"/>
              <a:t>03/11/2023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6596A-E396-4F52-9426-05C14F51898D}" type="slidenum">
              <a:rPr lang="es-ES" smtClean="0"/>
              <a:t>‹Nº›</a:t>
            </a:fld>
            <a:endParaRPr lang="es-ES"/>
          </a:p>
        </p:txBody>
      </p:sp>
    </p:spTree>
    <p:extLst>
      <p:ext uri="{BB962C8B-B14F-4D97-AF65-F5344CB8AC3E}">
        <p14:creationId xmlns:p14="http://schemas.microsoft.com/office/powerpoint/2010/main" val="2323496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5" name="Google Shape;1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38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4" name="Google Shape;1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817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709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DO" dirty="0"/>
          </a:p>
        </p:txBody>
      </p:sp>
    </p:spTree>
    <p:extLst>
      <p:ext uri="{BB962C8B-B14F-4D97-AF65-F5344CB8AC3E}">
        <p14:creationId xmlns:p14="http://schemas.microsoft.com/office/powerpoint/2010/main" val="412708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dc82adbb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dc82adbb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65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6" name="Google Shape;20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8164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0" name="Google Shape;22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747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6" name="Google Shape;20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861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0" name="Google Shape;22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777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678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733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9864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0" name="Google Shape;2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706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7" name="Google Shape;24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77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0" name="Google Shape;1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912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dc82adbb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dc82adbb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DO" dirty="0"/>
          </a:p>
        </p:txBody>
      </p:sp>
    </p:spTree>
    <p:extLst>
      <p:ext uri="{BB962C8B-B14F-4D97-AF65-F5344CB8AC3E}">
        <p14:creationId xmlns:p14="http://schemas.microsoft.com/office/powerpoint/2010/main" val="851369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80502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633169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960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4373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D217FA-FAA0-45FF-915B-68ACAE78800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36385F0-A1FB-4506-B9BD-490478A18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5A34B4FB-371B-4F7F-8EA3-13D437E9FEAB}"/>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5" name="Marcador de pie de página 4">
            <a:extLst>
              <a:ext uri="{FF2B5EF4-FFF2-40B4-BE49-F238E27FC236}">
                <a16:creationId xmlns:a16="http://schemas.microsoft.com/office/drawing/2014/main" id="{09342352-AEB1-4361-BF7B-5528823A4F2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9442C44-56E2-436E-A078-82971E69227B}"/>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424173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FE7139-9D53-44FD-A798-2336E714096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68AC7C2-EB65-4663-85BB-7149AC59986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2EF0F88-D966-4CC6-AEDB-F79DF4E3179A}"/>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5" name="Marcador de pie de página 4">
            <a:extLst>
              <a:ext uri="{FF2B5EF4-FFF2-40B4-BE49-F238E27FC236}">
                <a16:creationId xmlns:a16="http://schemas.microsoft.com/office/drawing/2014/main" id="{C4E86676-5F71-436A-B72C-117179D8FCA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0CD2D2F-CA4B-4385-AB2D-0171DEF6287E}"/>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1371913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B4C62C6-CC6F-420C-9693-EA5E6E6006E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9BBF163-F34A-4ED1-B8E2-D3D60CCBC54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D8BB9EE-9247-4C4E-8688-61988EF32791}"/>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5" name="Marcador de pie de página 4">
            <a:extLst>
              <a:ext uri="{FF2B5EF4-FFF2-40B4-BE49-F238E27FC236}">
                <a16:creationId xmlns:a16="http://schemas.microsoft.com/office/drawing/2014/main" id="{0184121A-11DF-424F-AB66-FC5ADF3993F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7480318-552D-47F0-A281-20E9AC1C6189}"/>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518497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CEAFE6-202D-46A9-BD01-1BF8F21F167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A297986-B0CB-49E8-A8C9-BB0D04EA937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FD52036-0161-43B4-B6CA-B5ACBF4919B4}"/>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5" name="Marcador de pie de página 4">
            <a:extLst>
              <a:ext uri="{FF2B5EF4-FFF2-40B4-BE49-F238E27FC236}">
                <a16:creationId xmlns:a16="http://schemas.microsoft.com/office/drawing/2014/main" id="{049EF0FC-963F-415C-B58F-DFC0D470F5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EEDA6B-810F-4CD7-992D-73500FA69005}"/>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2194485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B08FBB-E219-452B-AA6A-FA128DA28EE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9B58CEC-66A5-4E36-BBB1-A822CF5EE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9674094-3F53-4903-A0A2-670A3C9DFC74}"/>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5" name="Marcador de pie de página 4">
            <a:extLst>
              <a:ext uri="{FF2B5EF4-FFF2-40B4-BE49-F238E27FC236}">
                <a16:creationId xmlns:a16="http://schemas.microsoft.com/office/drawing/2014/main" id="{539C2663-3E1F-47D7-B7F7-9281C6FA3F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8A908F1-EDE1-4B87-B77A-78F86D301CCC}"/>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257236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A622C7-756F-45F9-9227-0282CDC01DC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1084216-0DEA-46A2-8D00-F7EF04B0882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A42BE295-13C9-453C-8DD6-58D5385F5BA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A8BCDD2-BED9-451E-BF18-3BDB5E050B6C}"/>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6" name="Marcador de pie de página 5">
            <a:extLst>
              <a:ext uri="{FF2B5EF4-FFF2-40B4-BE49-F238E27FC236}">
                <a16:creationId xmlns:a16="http://schemas.microsoft.com/office/drawing/2014/main" id="{69B4065D-B3CA-4F73-ADC3-68953D94597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1ABB970-1B0E-44BE-80D5-C70C22DA0D62}"/>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151559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ED0A17-AC01-421C-A438-BE4281024BE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465504-8B0C-4462-9E1B-140A6AB22F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0BA9FBF-8EFB-4B1B-8696-CCAFE642093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C7802F0E-0D50-4C06-9A8C-7A25848769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4B08D6-5A0C-4CBF-AAEB-4796913553F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BD0C6FFC-27D9-4DEF-9CA7-9220205D954D}"/>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8" name="Marcador de pie de página 7">
            <a:extLst>
              <a:ext uri="{FF2B5EF4-FFF2-40B4-BE49-F238E27FC236}">
                <a16:creationId xmlns:a16="http://schemas.microsoft.com/office/drawing/2014/main" id="{DF685A4A-EDA6-4445-8868-5173D3FAEE8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2116A06-9798-413D-B130-750E2E971985}"/>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2264041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F6BD2-DC19-4591-97BC-D307E97F04F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AF7E3B0-4256-4BBE-BF07-5BBAEDA40435}"/>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4" name="Marcador de pie de página 3">
            <a:extLst>
              <a:ext uri="{FF2B5EF4-FFF2-40B4-BE49-F238E27FC236}">
                <a16:creationId xmlns:a16="http://schemas.microsoft.com/office/drawing/2014/main" id="{B6BDE013-0632-4341-B241-132097891EC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0642A9E-D450-48F8-AA48-99A127DF0688}"/>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571949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F2D4788-C556-4C75-A44B-D6139A73158C}"/>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3" name="Marcador de pie de página 2">
            <a:extLst>
              <a:ext uri="{FF2B5EF4-FFF2-40B4-BE49-F238E27FC236}">
                <a16:creationId xmlns:a16="http://schemas.microsoft.com/office/drawing/2014/main" id="{6C880A90-3571-410A-9334-CAAE4994DD0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2EA24B8-5C64-474A-B92C-FE1B33F2A1DA}"/>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2300500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D70452-1E1A-47BE-999E-A040953FDD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854430C-F60D-4C20-B428-0AE376688C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F5EE762-1685-4A0C-A1FF-2543474C9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3BBF039-57F8-4D09-A04B-6207DBB9B8B7}"/>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6" name="Marcador de pie de página 5">
            <a:extLst>
              <a:ext uri="{FF2B5EF4-FFF2-40B4-BE49-F238E27FC236}">
                <a16:creationId xmlns:a16="http://schemas.microsoft.com/office/drawing/2014/main" id="{2CF269CF-4910-4E4C-ABAA-FECC49B6633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3AAFAFF-A48B-4C27-8A95-051BB2C2A078}"/>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1685367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B7FBAB-3BE4-4682-BA48-4AE6A026C25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6949271-6B62-4349-B3E7-C9CAD5B86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AE00AAC-DD21-48F7-96FB-6B0A62E77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43A3D34-A045-46C6-971A-40E2575D7C9F}"/>
              </a:ext>
            </a:extLst>
          </p:cNvPr>
          <p:cNvSpPr>
            <a:spLocks noGrp="1"/>
          </p:cNvSpPr>
          <p:nvPr>
            <p:ph type="dt" sz="half" idx="10"/>
          </p:nvPr>
        </p:nvSpPr>
        <p:spPr/>
        <p:txBody>
          <a:bodyPr/>
          <a:lstStyle/>
          <a:p>
            <a:fld id="{7B1AD391-7166-4BAF-BE38-05B97ECCE4B1}" type="datetimeFigureOut">
              <a:rPr lang="es-ES" smtClean="0"/>
              <a:t>03/11/2023</a:t>
            </a:fld>
            <a:endParaRPr lang="es-ES"/>
          </a:p>
        </p:txBody>
      </p:sp>
      <p:sp>
        <p:nvSpPr>
          <p:cNvPr id="6" name="Marcador de pie de página 5">
            <a:extLst>
              <a:ext uri="{FF2B5EF4-FFF2-40B4-BE49-F238E27FC236}">
                <a16:creationId xmlns:a16="http://schemas.microsoft.com/office/drawing/2014/main" id="{78476716-9FA8-4AB6-AC3E-EA827A63C20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583EBAD-FF32-4807-9859-3D5BF0C69669}"/>
              </a:ext>
            </a:extLst>
          </p:cNvPr>
          <p:cNvSpPr>
            <a:spLocks noGrp="1"/>
          </p:cNvSpPr>
          <p:nvPr>
            <p:ph type="sldNum" sz="quarter" idx="12"/>
          </p:nvPr>
        </p:nvSpPr>
        <p:spPr/>
        <p:txBody>
          <a:bodyPr/>
          <a:lstStyle/>
          <a:p>
            <a:fld id="{83D220D5-B945-43DD-8BAD-60A513D20A48}" type="slidenum">
              <a:rPr lang="es-ES" smtClean="0"/>
              <a:t>‹Nº›</a:t>
            </a:fld>
            <a:endParaRPr lang="es-ES"/>
          </a:p>
        </p:txBody>
      </p:sp>
    </p:spTree>
    <p:extLst>
      <p:ext uri="{BB962C8B-B14F-4D97-AF65-F5344CB8AC3E}">
        <p14:creationId xmlns:p14="http://schemas.microsoft.com/office/powerpoint/2010/main" val="151294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3B45C34-0A1A-4E8C-BE32-991AD657E8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CD77338-DD70-40A5-8AF9-58EF97716C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9768998-0178-458E-9336-8B0AE2E63B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AD391-7166-4BAF-BE38-05B97ECCE4B1}" type="datetimeFigureOut">
              <a:rPr lang="es-ES" smtClean="0"/>
              <a:t>03/11/2023</a:t>
            </a:fld>
            <a:endParaRPr lang="es-ES"/>
          </a:p>
        </p:txBody>
      </p:sp>
      <p:sp>
        <p:nvSpPr>
          <p:cNvPr id="5" name="Marcador de pie de página 4">
            <a:extLst>
              <a:ext uri="{FF2B5EF4-FFF2-40B4-BE49-F238E27FC236}">
                <a16:creationId xmlns:a16="http://schemas.microsoft.com/office/drawing/2014/main" id="{A927E632-FF13-49E5-9699-71ABB3E51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500CF51-2EE1-4CA1-B946-6CF37EC46A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220D5-B945-43DD-8BAD-60A513D20A48}" type="slidenum">
              <a:rPr lang="es-ES" smtClean="0"/>
              <a:t>‹Nº›</a:t>
            </a:fld>
            <a:endParaRPr lang="es-ES"/>
          </a:p>
        </p:txBody>
      </p:sp>
    </p:spTree>
    <p:extLst>
      <p:ext uri="{BB962C8B-B14F-4D97-AF65-F5344CB8AC3E}">
        <p14:creationId xmlns:p14="http://schemas.microsoft.com/office/powerpoint/2010/main" val="4176240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youtube.com/c/JuancitoPe%C3%B1aV" TargetMode="External"/><Relationship Id="rId13" Type="http://schemas.openxmlformats.org/officeDocument/2006/relationships/image" Target="../media/image7.png"/><Relationship Id="rId18" Type="http://schemas.openxmlformats.org/officeDocument/2006/relationships/hyperlink" Target="https://juancitopena.github.io/PORTAFOLIO_WEB_JPV/index.html" TargetMode="External"/><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hyperlink" Target="https://chat.whatsapp.com/HuYej7msB8dJP6QHSxpZoa" TargetMode="External"/><Relationship Id="rId17" Type="http://schemas.openxmlformats.org/officeDocument/2006/relationships/image" Target="../media/image9.png"/><Relationship Id="rId2" Type="http://schemas.openxmlformats.org/officeDocument/2006/relationships/image" Target="../media/image1.jpeg"/><Relationship Id="rId16" Type="http://schemas.openxmlformats.org/officeDocument/2006/relationships/hyperlink" Target="https://twitter.com/JuancitoPenaV" TargetMode="External"/><Relationship Id="rId20" Type="http://schemas.openxmlformats.org/officeDocument/2006/relationships/hyperlink" Target="https://www.instagram.com/juancito.pena.v/" TargetMode="External"/><Relationship Id="rId1" Type="http://schemas.openxmlformats.org/officeDocument/2006/relationships/slideLayout" Target="../slideLayouts/slideLayout7.xml"/><Relationship Id="rId6" Type="http://schemas.openxmlformats.org/officeDocument/2006/relationships/hyperlink" Target="https://advisertecnology.com/" TargetMode="Externa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www.facebook.com/juancito.p.v" TargetMode="External"/><Relationship Id="rId19" Type="http://schemas.openxmlformats.org/officeDocument/2006/relationships/image" Target="../media/image10.png"/><Relationship Id="rId4" Type="http://schemas.openxmlformats.org/officeDocument/2006/relationships/hyperlink" Target="https://www.linkedin.com/in/juancitope%C3%B1a/" TargetMode="External"/><Relationship Id="rId9" Type="http://schemas.openxmlformats.org/officeDocument/2006/relationships/image" Target="../media/image5.png"/><Relationship Id="rId14" Type="http://schemas.openxmlformats.org/officeDocument/2006/relationships/hyperlink" Target="https://github.com/JUANCITOPENA" TargetMode="External"/><Relationship Id="rId22"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1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image" Target="../media/image165.gi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hyperlink" Target="https://www.cisco.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tmp"/></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hyperlink" Target="https://www.fs.com/es/layer-2-switch-vs-layer-3-switch-what-is-the-difference-aid-923.html?c_site=community_es&amp;c_ctype=knowledge&amp;c_from=wordlink&amp;c_cat=BMCS2017&amp;c_rel=15441"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es.wikipedia.org/wiki/TIA-568B" TargetMode="Externa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ccnadesdecero.es/modelos-tcp-ip-osi-caracteristicas/"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gif"/><Relationship Id="rId4" Type="http://schemas.openxmlformats.org/officeDocument/2006/relationships/image" Target="../media/image73.gif"/></Relationships>
</file>

<file path=ppt/slides/_rels/slide3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tmp"/><Relationship Id="rId1" Type="http://schemas.openxmlformats.org/officeDocument/2006/relationships/slideLayout" Target="../slideLayouts/slideLayout7.xml"/><Relationship Id="rId4" Type="http://schemas.openxmlformats.org/officeDocument/2006/relationships/image" Target="../media/image79.tmp"/></Relationships>
</file>

<file path=ppt/slides/_rels/slide37.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tmp"/><Relationship Id="rId12" Type="http://schemas.openxmlformats.org/officeDocument/2006/relationships/image" Target="../media/image117.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hyperlink" Target="http://www.telefoniaip.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mailto:ramon@ip.com" TargetMode="External"/><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74.xml.rels><?xml version="1.0" encoding="UTF-8" standalone="yes"?>
<Relationships xmlns="http://schemas.openxmlformats.org/package/2006/relationships"><Relationship Id="rId3" Type="http://schemas.openxmlformats.org/officeDocument/2006/relationships/image" Target="../media/image132.tmp"/><Relationship Id="rId2" Type="http://schemas.openxmlformats.org/officeDocument/2006/relationships/image" Target="../media/image131.tmp"/><Relationship Id="rId1" Type="http://schemas.openxmlformats.org/officeDocument/2006/relationships/slideLayout" Target="../slideLayouts/slideLayout7.xml"/><Relationship Id="rId4" Type="http://schemas.openxmlformats.org/officeDocument/2006/relationships/hyperlink" Target="mailto:eddy@telefoniaip.com"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7.tmp"/><Relationship Id="rId2" Type="http://schemas.openxmlformats.org/officeDocument/2006/relationships/image" Target="../media/image136.tmp"/><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image" Target="../media/image142.tmp"/><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tmp"/><Relationship Id="rId12" Type="http://schemas.openxmlformats.org/officeDocument/2006/relationships/image" Target="../media/image117.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8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52.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57545CD-4279-4322-AB28-8EE80345CE5C}"/>
              </a:ext>
            </a:extLst>
          </p:cNvPr>
          <p:cNvGrpSpPr/>
          <p:nvPr/>
        </p:nvGrpSpPr>
        <p:grpSpPr>
          <a:xfrm>
            <a:off x="-8740" y="-27893"/>
            <a:ext cx="12200739" cy="6858000"/>
            <a:chOff x="-8740" y="-36946"/>
            <a:chExt cx="12200739" cy="6858000"/>
          </a:xfrm>
        </p:grpSpPr>
        <p:pic>
          <p:nvPicPr>
            <p:cNvPr id="7" name="Picture 2" descr="imagen de fondo para pagina web">
              <a:extLst>
                <a:ext uri="{FF2B5EF4-FFF2-40B4-BE49-F238E27FC236}">
                  <a16:creationId xmlns:a16="http://schemas.microsoft.com/office/drawing/2014/main" id="{11801B05-1B14-35B2-531D-3FACE1D91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 y="-36946"/>
              <a:ext cx="1220073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547B8691-3C40-97F8-5417-2A63659E055B}"/>
                </a:ext>
              </a:extLst>
            </p:cNvPr>
            <p:cNvSpPr txBox="1"/>
            <p:nvPr/>
          </p:nvSpPr>
          <p:spPr>
            <a:xfrm>
              <a:off x="202582" y="3392054"/>
              <a:ext cx="11532927" cy="1754326"/>
            </a:xfrm>
            <a:prstGeom prst="rect">
              <a:avLst/>
            </a:prstGeom>
            <a:noFill/>
          </p:spPr>
          <p:txBody>
            <a:bodyPr wrap="square" rtlCol="0">
              <a:spAutoFit/>
            </a:bodyPr>
            <a:lstStyle/>
            <a:p>
              <a:pPr algn="ctr"/>
              <a:r>
                <a:rPr lang="en-US" sz="3600" b="0" i="0" dirty="0">
                  <a:solidFill>
                    <a:srgbClr val="D1D5DB"/>
                  </a:solidFill>
                  <a:effectLst/>
                  <a:latin typeface="Söhne"/>
                </a:rPr>
                <a:t>Configuración de 2 LAN con 2 routers, 2 switches, varias PC, varios telefonos, y varios servidores (DNS, HTTP, EMAIL, FTP, DHCP), junto con enrutamiento estatico</a:t>
              </a:r>
              <a:endParaRPr lang="es-DO" sz="3600" b="1" dirty="0">
                <a:solidFill>
                  <a:schemeClr val="accent5">
                    <a:lumMod val="20000"/>
                    <a:lumOff val="80000"/>
                  </a:schemeClr>
                </a:solidFill>
                <a:effectLst>
                  <a:outerShdw blurRad="38100" dist="38100" dir="2700000" algn="tl">
                    <a:srgbClr val="000000">
                      <a:alpha val="43137"/>
                    </a:srgbClr>
                  </a:outerShdw>
                </a:effectLst>
              </a:endParaRPr>
            </a:p>
          </p:txBody>
        </p:sp>
        <p:pic>
          <p:nvPicPr>
            <p:cNvPr id="4" name="Picture 5" descr="A person in a suit&#10;&#10;Description automatically generated with medium confidence">
              <a:extLst>
                <a:ext uri="{FF2B5EF4-FFF2-40B4-BE49-F238E27FC236}">
                  <a16:creationId xmlns:a16="http://schemas.microsoft.com/office/drawing/2014/main" id="{0401AA48-32FE-C9BC-EA76-E928034BD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417" y="1472785"/>
              <a:ext cx="1660698" cy="1655341"/>
            </a:xfrm>
            <a:prstGeom prst="flowChartConnector">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76200">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effectLst>
              <a:glow rad="63500">
                <a:schemeClr val="accent4">
                  <a:satMod val="175000"/>
                  <a:alpha val="40000"/>
                </a:schemeClr>
              </a:glow>
            </a:effectLst>
          </p:spPr>
        </p:pic>
        <p:sp>
          <p:nvSpPr>
            <p:cNvPr id="9" name="TextBox 6">
              <a:extLst>
                <a:ext uri="{FF2B5EF4-FFF2-40B4-BE49-F238E27FC236}">
                  <a16:creationId xmlns:a16="http://schemas.microsoft.com/office/drawing/2014/main" id="{FD02D67C-5597-D2DF-A90D-02B92A019D69}"/>
                </a:ext>
              </a:extLst>
            </p:cNvPr>
            <p:cNvSpPr txBox="1"/>
            <p:nvPr/>
          </p:nvSpPr>
          <p:spPr>
            <a:xfrm>
              <a:off x="1111715" y="193481"/>
              <a:ext cx="10205878" cy="1107996"/>
            </a:xfrm>
            <a:prstGeom prst="rect">
              <a:avLst/>
            </a:prstGeom>
            <a:noFill/>
          </p:spPr>
          <p:txBody>
            <a:bodyPr wrap="square" rtlCol="0">
              <a:spAutoFit/>
            </a:bodyPr>
            <a:lstStyle/>
            <a:p>
              <a:pPr algn="ctr"/>
              <a:r>
                <a:rPr lang="en-US" sz="6600" b="1" dirty="0">
                  <a:solidFill>
                    <a:schemeClr val="bg1"/>
                  </a:solidFill>
                  <a:effectLst>
                    <a:outerShdw blurRad="38100" dist="38100" dir="2700000" algn="tl">
                      <a:srgbClr val="000000">
                        <a:alpha val="43137"/>
                      </a:srgbClr>
                    </a:outerShdw>
                  </a:effectLst>
                </a:rPr>
                <a:t>Proyecto Básico de Redes</a:t>
              </a:r>
              <a:endParaRPr lang="es-DO" sz="6600" b="1" dirty="0">
                <a:solidFill>
                  <a:schemeClr val="bg1"/>
                </a:solidFill>
                <a:effectLst>
                  <a:outerShdw blurRad="38100" dist="38100" dir="2700000" algn="tl">
                    <a:srgbClr val="000000">
                      <a:alpha val="43137"/>
                    </a:srgbClr>
                  </a:outerShdw>
                </a:effectLst>
              </a:endParaRPr>
            </a:p>
          </p:txBody>
        </p:sp>
        <p:sp>
          <p:nvSpPr>
            <p:cNvPr id="8" name="CuadroTexto 7">
              <a:extLst>
                <a:ext uri="{FF2B5EF4-FFF2-40B4-BE49-F238E27FC236}">
                  <a16:creationId xmlns:a16="http://schemas.microsoft.com/office/drawing/2014/main" id="{751D9079-5C67-8F0D-B368-2CD5F8893FD2}"/>
                </a:ext>
              </a:extLst>
            </p:cNvPr>
            <p:cNvSpPr txBox="1"/>
            <p:nvPr/>
          </p:nvSpPr>
          <p:spPr>
            <a:xfrm>
              <a:off x="325165" y="5279111"/>
              <a:ext cx="11532927" cy="646331"/>
            </a:xfrm>
            <a:prstGeom prst="rect">
              <a:avLst/>
            </a:prstGeom>
            <a:noFill/>
          </p:spPr>
          <p:txBody>
            <a:bodyPr wrap="square" rtlCol="0">
              <a:spAutoFit/>
            </a:bodyPr>
            <a:lstStyle/>
            <a:p>
              <a:pPr algn="ctr"/>
              <a:r>
                <a:rPr lang="es-DO" sz="3600" b="1" dirty="0">
                  <a:solidFill>
                    <a:srgbClr val="FFFF00"/>
                  </a:solidFill>
                  <a:effectLst>
                    <a:outerShdw blurRad="38100" dist="38100" dir="2700000" algn="tl">
                      <a:srgbClr val="000000">
                        <a:alpha val="43137"/>
                      </a:srgbClr>
                    </a:outerShdw>
                  </a:effectLst>
                </a:rPr>
                <a:t>Sígueme en mis Redes sociales</a:t>
              </a:r>
            </a:p>
          </p:txBody>
        </p:sp>
        <p:pic>
          <p:nvPicPr>
            <p:cNvPr id="10" name="Picture 8" descr="linkedin, social network Icon">
              <a:hlinkClick r:id="rId4"/>
              <a:extLst>
                <a:ext uri="{FF2B5EF4-FFF2-40B4-BE49-F238E27FC236}">
                  <a16:creationId xmlns:a16="http://schemas.microsoft.com/office/drawing/2014/main" id="{67C6B7CA-E947-14C9-F597-B8A171B72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307" y="6035304"/>
              <a:ext cx="589734" cy="61785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24" descr="http://jpvtutoriales.com/wp-content/uploads/2018/12/logo.png">
              <a:hlinkClick r:id="rId6"/>
              <a:extLst>
                <a:ext uri="{FF2B5EF4-FFF2-40B4-BE49-F238E27FC236}">
                  <a16:creationId xmlns:a16="http://schemas.microsoft.com/office/drawing/2014/main" id="{3139CAF3-C3E7-54CB-4778-71EDEB8872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5716" y="6043757"/>
              <a:ext cx="679366" cy="64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4" descr="Resultado de imagen para ICON YOUTUBE\">
              <a:hlinkClick r:id="rId8"/>
              <a:extLst>
                <a:ext uri="{FF2B5EF4-FFF2-40B4-BE49-F238E27FC236}">
                  <a16:creationId xmlns:a16="http://schemas.microsoft.com/office/drawing/2014/main" id="{1C48A150-C491-5AA9-B928-10224D15B9DA}"/>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183657" y="6029675"/>
              <a:ext cx="692445" cy="6661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acebook Icon">
              <a:hlinkClick r:id="rId10"/>
              <a:extLst>
                <a:ext uri="{FF2B5EF4-FFF2-40B4-BE49-F238E27FC236}">
                  <a16:creationId xmlns:a16="http://schemas.microsoft.com/office/drawing/2014/main" id="{C9D02288-573C-C848-91B7-288E3E7AF4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8417" y="6038487"/>
              <a:ext cx="692445" cy="6911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atsapp Icon">
              <a:hlinkClick r:id="rId12"/>
              <a:extLst>
                <a:ext uri="{FF2B5EF4-FFF2-40B4-BE49-F238E27FC236}">
                  <a16:creationId xmlns:a16="http://schemas.microsoft.com/office/drawing/2014/main" id="{6805413E-18D6-B4A5-8771-0160DEAA30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4428" y="6012541"/>
              <a:ext cx="669641" cy="6633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itHub Basic Usage - Cybersecurity Memo">
              <a:hlinkClick r:id="rId14"/>
              <a:extLst>
                <a:ext uri="{FF2B5EF4-FFF2-40B4-BE49-F238E27FC236}">
                  <a16:creationId xmlns:a16="http://schemas.microsoft.com/office/drawing/2014/main" id="{CC42D4EF-CF66-B11C-5F5C-06D593524640}"/>
                </a:ext>
              </a:extLst>
            </p:cNvPr>
            <p:cNvPicPr>
              <a:picLocks noChangeAspect="1" noChangeArrowheads="1"/>
            </p:cNvPicPr>
            <p:nvPr/>
          </p:nvPicPr>
          <p:blipFill>
            <a:blip r:embed="rId1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80052" y="5991601"/>
              <a:ext cx="692444" cy="6924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cono sociales, medios de comunicación, twitter, círculo">
              <a:hlinkClick r:id="rId16"/>
              <a:extLst>
                <a:ext uri="{FF2B5EF4-FFF2-40B4-BE49-F238E27FC236}">
                  <a16:creationId xmlns:a16="http://schemas.microsoft.com/office/drawing/2014/main" id="{8863A367-E76C-D913-C822-FBCD1F73E8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80561" y="6043799"/>
              <a:ext cx="654496" cy="654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o Bolsa, empresas, maletín">
              <a:hlinkClick r:id="rId18"/>
              <a:extLst>
                <a:ext uri="{FF2B5EF4-FFF2-40B4-BE49-F238E27FC236}">
                  <a16:creationId xmlns:a16="http://schemas.microsoft.com/office/drawing/2014/main" id="{A24E0EA4-DA5E-750D-CB63-A641E9BEA31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21564" y="5930971"/>
              <a:ext cx="771768" cy="771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ono instagram, nuevo logo">
              <a:hlinkClick r:id="rId20"/>
              <a:extLst>
                <a:ext uri="{FF2B5EF4-FFF2-40B4-BE49-F238E27FC236}">
                  <a16:creationId xmlns:a16="http://schemas.microsoft.com/office/drawing/2014/main" id="{D8873460-E81E-F788-58AB-C06413F3D0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84921" y="6093403"/>
              <a:ext cx="576336" cy="576336"/>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descr="Texto&#10;&#10;Descripción generada automáticamente con confianza baja">
              <a:extLst>
                <a:ext uri="{FF2B5EF4-FFF2-40B4-BE49-F238E27FC236}">
                  <a16:creationId xmlns:a16="http://schemas.microsoft.com/office/drawing/2014/main" id="{AA2D2EB1-E046-5257-009B-CCBB424CE1F6}"/>
                </a:ext>
              </a:extLst>
            </p:cNvPr>
            <p:cNvPicPr>
              <a:picLocks noChangeAspect="1"/>
            </p:cNvPicPr>
            <p:nvPr/>
          </p:nvPicPr>
          <p:blipFill rotWithShape="1">
            <a:blip r:embed="rId22">
              <a:extLst>
                <a:ext uri="{28A0092B-C50C-407E-A947-70E740481C1C}">
                  <a14:useLocalDpi xmlns:a14="http://schemas.microsoft.com/office/drawing/2010/main" val="0"/>
                </a:ext>
              </a:extLst>
            </a:blip>
            <a:srcRect t="25297" b="29412"/>
            <a:stretch/>
          </p:blipFill>
          <p:spPr>
            <a:xfrm>
              <a:off x="621047" y="1955548"/>
              <a:ext cx="4414010" cy="710913"/>
            </a:xfrm>
            <a:prstGeom prst="rect">
              <a:avLst/>
            </a:prstGeom>
          </p:spPr>
        </p:pic>
        <p:sp>
          <p:nvSpPr>
            <p:cNvPr id="24" name="CuadroTexto 23">
              <a:extLst>
                <a:ext uri="{FF2B5EF4-FFF2-40B4-BE49-F238E27FC236}">
                  <a16:creationId xmlns:a16="http://schemas.microsoft.com/office/drawing/2014/main" id="{25B53528-25CF-4F21-0CF6-29137AA1EF9A}"/>
                </a:ext>
              </a:extLst>
            </p:cNvPr>
            <p:cNvSpPr txBox="1"/>
            <p:nvPr/>
          </p:nvSpPr>
          <p:spPr>
            <a:xfrm>
              <a:off x="8028382" y="1788412"/>
              <a:ext cx="2944114" cy="1200329"/>
            </a:xfrm>
            <a:prstGeom prst="rect">
              <a:avLst/>
            </a:prstGeom>
            <a:noFill/>
          </p:spPr>
          <p:txBody>
            <a:bodyPr wrap="square">
              <a:spAutoFit/>
            </a:bodyPr>
            <a:lstStyle/>
            <a:p>
              <a:pPr algn="ctr"/>
              <a:r>
                <a:rPr lang="es-ES" sz="2400" b="1" i="0" dirty="0">
                  <a:solidFill>
                    <a:srgbClr val="D1D5DB"/>
                  </a:solidFill>
                  <a:effectLst>
                    <a:outerShdw blurRad="38100" dist="38100" dir="2700000" algn="tl">
                      <a:srgbClr val="000000">
                        <a:alpha val="43137"/>
                      </a:srgbClr>
                    </a:outerShdw>
                  </a:effectLst>
                  <a:latin typeface="Söhne"/>
                </a:rPr>
                <a:t>El éxito es la suma de pequeños esfuerzos repetidos día tras día</a:t>
              </a:r>
              <a:endParaRPr lang="es-DO"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736370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59ED7C9-93B8-CE4B-10BD-0B8CA6FAE394}"/>
              </a:ext>
            </a:extLst>
          </p:cNvPr>
          <p:cNvSpPr txBox="1"/>
          <p:nvPr/>
        </p:nvSpPr>
        <p:spPr>
          <a:xfrm>
            <a:off x="217609" y="197182"/>
            <a:ext cx="11643213" cy="6463308"/>
          </a:xfrm>
          <a:prstGeom prst="rect">
            <a:avLst/>
          </a:prstGeom>
          <a:noFill/>
        </p:spPr>
        <p:txBody>
          <a:bodyPr wrap="square">
            <a:spAutoFit/>
          </a:bodyPr>
          <a:lstStyle/>
          <a:p>
            <a:pPr algn="just"/>
            <a:r>
              <a:rPr lang="es-ES" b="1" i="0" dirty="0">
                <a:effectLst/>
                <a:latin typeface="Söhne"/>
              </a:rPr>
              <a:t>Medios de Transmisión Guiados</a:t>
            </a:r>
            <a:r>
              <a:rPr lang="es-ES" b="0" i="0" dirty="0">
                <a:effectLst/>
                <a:latin typeface="Söhne"/>
              </a:rPr>
              <a:t>:</a:t>
            </a:r>
          </a:p>
          <a:p>
            <a:pPr algn="just"/>
            <a:endParaRPr lang="es-ES" b="0" i="0" dirty="0">
              <a:effectLst/>
              <a:latin typeface="Söhne"/>
            </a:endParaRPr>
          </a:p>
          <a:p>
            <a:pPr algn="just">
              <a:buFont typeface="+mj-lt"/>
              <a:buAutoNum type="arabicPeriod"/>
            </a:pPr>
            <a:r>
              <a:rPr lang="es-ES" b="1" i="0" dirty="0">
                <a:effectLst/>
                <a:latin typeface="Söhne"/>
              </a:rPr>
              <a:t>Cable de Cobre</a:t>
            </a:r>
            <a:r>
              <a:rPr lang="es-ES" b="0" i="0" dirty="0">
                <a:effectLst/>
                <a:latin typeface="Söhne"/>
              </a:rPr>
              <a:t>:</a:t>
            </a:r>
          </a:p>
          <a:p>
            <a:pPr algn="just">
              <a:buFont typeface="+mj-lt"/>
              <a:buAutoNum type="arabicPeriod"/>
            </a:pPr>
            <a:endParaRPr lang="es-ES" b="0" i="0" dirty="0">
              <a:effectLst/>
              <a:latin typeface="Söhne"/>
            </a:endParaRPr>
          </a:p>
          <a:p>
            <a:pPr marL="742950" lvl="1" indent="-285750" algn="just">
              <a:buFont typeface="+mj-lt"/>
              <a:buAutoNum type="arabicPeriod"/>
            </a:pPr>
            <a:r>
              <a:rPr lang="es-ES" b="1" i="0" dirty="0">
                <a:effectLst/>
                <a:highlight>
                  <a:srgbClr val="00FFFF"/>
                </a:highlight>
                <a:latin typeface="Söhne"/>
              </a:rPr>
              <a:t>Descripción</a:t>
            </a:r>
            <a:r>
              <a:rPr lang="es-ES" b="0" i="0" dirty="0">
                <a:effectLst/>
                <a:latin typeface="Söhne"/>
              </a:rPr>
              <a:t>: Utilizado en redes de telefonía y Ethernet, los cables de cobre transmiten señales eléctricas a través de alambres de cobre. Vienen en varias categorías, como Cat 5e y Cat 6, para velocidades y distancias específicas.</a:t>
            </a:r>
          </a:p>
          <a:p>
            <a:pPr marL="742950" lvl="1" indent="-285750" algn="just">
              <a:buFont typeface="+mj-lt"/>
              <a:buAutoNum type="arabicPeriod"/>
            </a:pPr>
            <a:r>
              <a:rPr lang="es-ES" b="1" i="0" dirty="0">
                <a:effectLst/>
                <a:highlight>
                  <a:srgbClr val="00FFFF"/>
                </a:highlight>
                <a:latin typeface="Söhne"/>
              </a:rPr>
              <a:t>Ventajas</a:t>
            </a:r>
            <a:r>
              <a:rPr lang="es-ES" b="0" i="0" dirty="0">
                <a:effectLst/>
                <a:latin typeface="Söhne"/>
              </a:rPr>
              <a:t>: Ampliamente disponible, económico para distancias cortas, fácil de instalar.</a:t>
            </a:r>
          </a:p>
          <a:p>
            <a:pPr marL="742950" lvl="1" indent="-285750" algn="just">
              <a:buFont typeface="+mj-lt"/>
              <a:buAutoNum type="arabicPeriod"/>
            </a:pPr>
            <a:r>
              <a:rPr lang="es-ES" b="1" i="0" dirty="0">
                <a:effectLst/>
                <a:highlight>
                  <a:srgbClr val="00FFFF"/>
                </a:highlight>
                <a:latin typeface="Söhne"/>
              </a:rPr>
              <a:t>Desventajas</a:t>
            </a:r>
            <a:r>
              <a:rPr lang="es-ES" b="0" i="0" dirty="0">
                <a:effectLst/>
                <a:latin typeface="Söhne"/>
              </a:rPr>
              <a:t>: Susceptible a interferencias electromagnéticas y limitado en velocidades y distancias largas.</a:t>
            </a:r>
          </a:p>
          <a:p>
            <a:pPr marL="742950" lvl="1" indent="-285750" algn="just">
              <a:buFont typeface="+mj-lt"/>
              <a:buAutoNum type="arabicPeriod"/>
            </a:pPr>
            <a:endParaRPr lang="es-ES" b="0" i="0" dirty="0">
              <a:effectLst/>
              <a:latin typeface="Söhne"/>
            </a:endParaRPr>
          </a:p>
          <a:p>
            <a:pPr algn="just">
              <a:buFont typeface="+mj-lt"/>
              <a:buAutoNum type="arabicPeriod"/>
            </a:pPr>
            <a:r>
              <a:rPr lang="es-ES" b="1" i="0" dirty="0">
                <a:effectLst/>
                <a:latin typeface="Söhne"/>
              </a:rPr>
              <a:t>Fibra Óptica</a:t>
            </a:r>
            <a:r>
              <a:rPr lang="es-ES" b="0" i="0" dirty="0">
                <a:effectLst/>
                <a:latin typeface="Söhne"/>
              </a:rPr>
              <a:t>:</a:t>
            </a:r>
          </a:p>
          <a:p>
            <a:pPr algn="just">
              <a:buFont typeface="+mj-lt"/>
              <a:buAutoNum type="arabicPeriod"/>
            </a:pPr>
            <a:endParaRPr lang="es-ES" b="0" i="0" dirty="0">
              <a:effectLst/>
              <a:latin typeface="Söhne"/>
            </a:endParaRPr>
          </a:p>
          <a:p>
            <a:pPr marL="742950" lvl="1" indent="-285750" algn="just">
              <a:buFont typeface="+mj-lt"/>
              <a:buAutoNum type="arabicPeriod"/>
            </a:pPr>
            <a:r>
              <a:rPr lang="es-ES" b="1" i="0" dirty="0">
                <a:effectLst/>
                <a:highlight>
                  <a:srgbClr val="00FFFF"/>
                </a:highlight>
                <a:latin typeface="Söhne"/>
              </a:rPr>
              <a:t>Descripción</a:t>
            </a:r>
            <a:r>
              <a:rPr lang="es-ES" b="0" i="0" dirty="0">
                <a:effectLst/>
                <a:latin typeface="Söhne"/>
              </a:rPr>
              <a:t>: La fibra óptica utiliza hilos de vidrio o plástico para transmitir datos en forma de luz. Viene en diferentes tipos, como monomodo y multimodo, que varían en capacidad y alcance.</a:t>
            </a:r>
          </a:p>
          <a:p>
            <a:pPr marL="742950" lvl="1" indent="-285750" algn="just">
              <a:buFont typeface="+mj-lt"/>
              <a:buAutoNum type="arabicPeriod"/>
            </a:pPr>
            <a:r>
              <a:rPr lang="es-ES" b="1" i="0" dirty="0">
                <a:effectLst/>
                <a:highlight>
                  <a:srgbClr val="00FFFF"/>
                </a:highlight>
                <a:latin typeface="Söhne"/>
              </a:rPr>
              <a:t>Ventajas</a:t>
            </a:r>
            <a:r>
              <a:rPr lang="es-ES" b="0" i="0" dirty="0">
                <a:effectLst/>
                <a:latin typeface="Söhne"/>
              </a:rPr>
              <a:t>: Alta velocidad y ancho de banda, inmunidad a interferencias electromagnéticas, adecuada para largas distancias.</a:t>
            </a:r>
          </a:p>
          <a:p>
            <a:pPr marL="742950" lvl="1" indent="-285750" algn="just">
              <a:buFont typeface="+mj-lt"/>
              <a:buAutoNum type="arabicPeriod"/>
            </a:pPr>
            <a:r>
              <a:rPr lang="es-ES" b="1" i="0" dirty="0">
                <a:effectLst/>
                <a:highlight>
                  <a:srgbClr val="00FFFF"/>
                </a:highlight>
                <a:latin typeface="Söhne"/>
              </a:rPr>
              <a:t>Desventajas</a:t>
            </a:r>
            <a:r>
              <a:rPr lang="es-ES" b="0" i="0" dirty="0">
                <a:effectLst/>
                <a:latin typeface="Söhne"/>
              </a:rPr>
              <a:t>: Más costosa que el cable de cobre, más delicada y complicada de instalar.</a:t>
            </a:r>
          </a:p>
          <a:p>
            <a:pPr marL="742950" lvl="1" indent="-285750" algn="just">
              <a:buFont typeface="+mj-lt"/>
              <a:buAutoNum type="arabicPeriod"/>
            </a:pPr>
            <a:endParaRPr lang="es-ES" b="0" i="0" dirty="0">
              <a:effectLst/>
              <a:latin typeface="Söhne"/>
            </a:endParaRPr>
          </a:p>
          <a:p>
            <a:pPr algn="just">
              <a:buFont typeface="+mj-lt"/>
              <a:buAutoNum type="arabicPeriod"/>
            </a:pPr>
            <a:r>
              <a:rPr lang="es-ES" b="1" i="0" dirty="0">
                <a:effectLst/>
                <a:latin typeface="Söhne"/>
              </a:rPr>
              <a:t>Cable Coaxial</a:t>
            </a:r>
            <a:r>
              <a:rPr lang="es-ES" b="0" i="0" dirty="0">
                <a:effectLst/>
                <a:latin typeface="Söhne"/>
              </a:rPr>
              <a:t>:</a:t>
            </a:r>
          </a:p>
          <a:p>
            <a:pPr algn="just">
              <a:buFont typeface="+mj-lt"/>
              <a:buAutoNum type="arabicPeriod"/>
            </a:pPr>
            <a:endParaRPr lang="es-ES" b="0" i="0" dirty="0">
              <a:effectLst/>
              <a:latin typeface="Söhne"/>
            </a:endParaRPr>
          </a:p>
          <a:p>
            <a:pPr marL="742950" lvl="1" indent="-285750" algn="just">
              <a:buFont typeface="+mj-lt"/>
              <a:buAutoNum type="arabicPeriod"/>
            </a:pPr>
            <a:r>
              <a:rPr lang="es-ES" b="1" i="0" dirty="0">
                <a:effectLst/>
                <a:highlight>
                  <a:srgbClr val="00FFFF"/>
                </a:highlight>
                <a:latin typeface="Söhne"/>
              </a:rPr>
              <a:t>Descripción</a:t>
            </a:r>
            <a:r>
              <a:rPr lang="es-ES" b="0" i="0" dirty="0">
                <a:effectLst/>
                <a:latin typeface="Söhne"/>
              </a:rPr>
              <a:t>: El cable coaxial tiene un núcleo conductor rodeado por un aislante y una malla metálica que actúa como blindaje. Se usa en aplicaciones como televisión por cable y redes de banda ancha.</a:t>
            </a:r>
          </a:p>
          <a:p>
            <a:pPr marL="742950" lvl="1" indent="-285750" algn="just">
              <a:buFont typeface="+mj-lt"/>
              <a:buAutoNum type="arabicPeriod"/>
            </a:pPr>
            <a:r>
              <a:rPr lang="es-ES" b="1" i="0" dirty="0">
                <a:effectLst/>
                <a:highlight>
                  <a:srgbClr val="00FFFF"/>
                </a:highlight>
                <a:latin typeface="Söhne"/>
              </a:rPr>
              <a:t>Ventajas</a:t>
            </a:r>
            <a:r>
              <a:rPr lang="es-ES" b="0" i="0" dirty="0">
                <a:effectLst/>
                <a:latin typeface="Söhne"/>
              </a:rPr>
              <a:t>: Ofrece un buen equilibrio entre ancho de banda y distancia, adecuado para redes de datos y TV.</a:t>
            </a:r>
          </a:p>
          <a:p>
            <a:pPr marL="742950" lvl="1" indent="-285750" algn="just">
              <a:buFont typeface="+mj-lt"/>
              <a:buAutoNum type="arabicPeriod"/>
            </a:pPr>
            <a:r>
              <a:rPr lang="es-ES" b="1" i="0" dirty="0">
                <a:effectLst/>
                <a:highlight>
                  <a:srgbClr val="00FFFF"/>
                </a:highlight>
                <a:latin typeface="Söhne"/>
              </a:rPr>
              <a:t>Desventajas</a:t>
            </a:r>
            <a:r>
              <a:rPr lang="es-ES" b="0" i="0" dirty="0">
                <a:effectLst/>
                <a:latin typeface="Söhne"/>
              </a:rPr>
              <a:t>: Susceptible a interferencias y atenuación de señal con la longitud.</a:t>
            </a:r>
          </a:p>
        </p:txBody>
      </p:sp>
    </p:spTree>
    <p:extLst>
      <p:ext uri="{BB962C8B-B14F-4D97-AF65-F5344CB8AC3E}">
        <p14:creationId xmlns:p14="http://schemas.microsoft.com/office/powerpoint/2010/main" val="31875143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4879925-C68B-1AC5-57D3-CA5B2E264239}"/>
              </a:ext>
            </a:extLst>
          </p:cNvPr>
          <p:cNvSpPr txBox="1"/>
          <p:nvPr/>
        </p:nvSpPr>
        <p:spPr>
          <a:xfrm>
            <a:off x="441447" y="1344783"/>
            <a:ext cx="11150844" cy="3970318"/>
          </a:xfrm>
          <a:prstGeom prst="rect">
            <a:avLst/>
          </a:prstGeom>
          <a:noFill/>
        </p:spPr>
        <p:txBody>
          <a:bodyPr wrap="square">
            <a:spAutoFit/>
          </a:bodyPr>
          <a:lstStyle/>
          <a:p>
            <a:pPr algn="just"/>
            <a:endParaRPr lang="es-ES" dirty="0"/>
          </a:p>
          <a:p>
            <a:pPr algn="just"/>
            <a:r>
              <a:rPr lang="es-ES" dirty="0"/>
              <a:t>Un "dial-peer" es un término utilizado en la tecnología de voz sobre IP (VoIP) para referirse a una entidad de configuración en un router o un dispositivo de comunicación similar. Un dial-peer se utiliza para definir cómo se enrutan y gestionan las llamadas de voz en un sistema de comunicación basado en IP.</a:t>
            </a:r>
          </a:p>
          <a:p>
            <a:pPr algn="just"/>
            <a:endParaRPr lang="es-ES" dirty="0"/>
          </a:p>
          <a:p>
            <a:pPr algn="just"/>
            <a:r>
              <a:rPr lang="es-ES" dirty="0"/>
              <a:t>En el contexto de la configuración del router que proporcionaste anteriormente, el comando "dial-peer voice 1 voip" se utiliza para crear un dial-peer específico para servicios de voz sobre IP (VoIP) en el router. Esto significa que se está configurando una entidad que se encargará de enrutar y gestionar las llamadas de voz que coincidan con ciertos criterios especificados.</a:t>
            </a:r>
          </a:p>
          <a:p>
            <a:pPr algn="just"/>
            <a:endParaRPr lang="es-ES" dirty="0"/>
          </a:p>
          <a:p>
            <a:pPr algn="just"/>
            <a:r>
              <a:rPr lang="es-ES" dirty="0"/>
              <a:t>Un dial-peer puede tener varias configuraciones asociadas a él, como el patrón de destino (destination pattern) que define los números de teléfono o direcciones IP a los que se deben enrutar las llamadas, la dirección IP de destino (session target) donde se enviarán las llamadas, y otras configuraciones relacionadas con la gestión de las llamadas de voz.</a:t>
            </a:r>
            <a:endParaRPr lang="es-DO" dirty="0"/>
          </a:p>
        </p:txBody>
      </p:sp>
      <p:sp>
        <p:nvSpPr>
          <p:cNvPr id="5" name="CuadroTexto 4">
            <a:extLst>
              <a:ext uri="{FF2B5EF4-FFF2-40B4-BE49-F238E27FC236}">
                <a16:creationId xmlns:a16="http://schemas.microsoft.com/office/drawing/2014/main" id="{47733548-6B5C-7207-44BA-6B5C6E37A272}"/>
              </a:ext>
            </a:extLst>
          </p:cNvPr>
          <p:cNvSpPr txBox="1"/>
          <p:nvPr/>
        </p:nvSpPr>
        <p:spPr>
          <a:xfrm>
            <a:off x="296374" y="450558"/>
            <a:ext cx="11599251" cy="707886"/>
          </a:xfrm>
          <a:prstGeom prst="rect">
            <a:avLst/>
          </a:prstGeom>
          <a:noFill/>
        </p:spPr>
        <p:txBody>
          <a:bodyPr wrap="square">
            <a:spAutoFit/>
          </a:bodyPr>
          <a:lstStyle/>
          <a:p>
            <a:pPr algn="just"/>
            <a:r>
              <a:rPr lang="es-ES" sz="2000" b="1" i="0" dirty="0">
                <a:solidFill>
                  <a:srgbClr val="002060"/>
                </a:solidFill>
                <a:effectLst/>
                <a:latin typeface="Times New Roman" panose="02020603050405020304" pitchFamily="18" charset="0"/>
                <a:cs typeface="Times New Roman" panose="02020603050405020304" pitchFamily="18" charset="0"/>
              </a:rPr>
              <a:t>Necesitamos entender cómo se enrutan y gestionan las llamadas de voz en un sistema de comunicación basado en IP.</a:t>
            </a:r>
            <a:endParaRPr lang="es-DO" sz="2000" b="1" dirty="0">
              <a:solidFill>
                <a:srgbClr val="002060"/>
              </a:solidFill>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EDD8896C-F4F1-9187-ACA7-700ACC839827}"/>
              </a:ext>
            </a:extLst>
          </p:cNvPr>
          <p:cNvSpPr txBox="1"/>
          <p:nvPr/>
        </p:nvSpPr>
        <p:spPr>
          <a:xfrm>
            <a:off x="615462" y="5785338"/>
            <a:ext cx="11069515" cy="523220"/>
          </a:xfrm>
          <a:prstGeom prst="rect">
            <a:avLst/>
          </a:prstGeom>
          <a:noFill/>
        </p:spPr>
        <p:txBody>
          <a:bodyPr wrap="square" rtlCol="0">
            <a:spAutoFit/>
          </a:bodyPr>
          <a:lstStyle/>
          <a:p>
            <a:pPr algn="ctr"/>
            <a:r>
              <a:rPr lang="es-DO" sz="2800" b="1" dirty="0">
                <a:solidFill>
                  <a:srgbClr val="002060"/>
                </a:solidFill>
              </a:rPr>
              <a:t>Vamos como hacerlo.</a:t>
            </a:r>
          </a:p>
        </p:txBody>
      </p:sp>
    </p:spTree>
    <p:extLst>
      <p:ext uri="{BB962C8B-B14F-4D97-AF65-F5344CB8AC3E}">
        <p14:creationId xmlns:p14="http://schemas.microsoft.com/office/powerpoint/2010/main" val="3646631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3FE8539-585F-3226-1136-1B3B9DC26FEE}"/>
              </a:ext>
            </a:extLst>
          </p:cNvPr>
          <p:cNvSpPr txBox="1"/>
          <p:nvPr/>
        </p:nvSpPr>
        <p:spPr>
          <a:xfrm>
            <a:off x="221673" y="1635783"/>
            <a:ext cx="6097424" cy="2308324"/>
          </a:xfrm>
          <a:prstGeom prst="rect">
            <a:avLst/>
          </a:prstGeom>
          <a:noFill/>
        </p:spPr>
        <p:txBody>
          <a:bodyPr wrap="square">
            <a:spAutoFit/>
          </a:bodyPr>
          <a:lstStyle/>
          <a:p>
            <a:r>
              <a:rPr lang="es-DO" dirty="0">
                <a:effectLst/>
                <a:latin typeface="+mn-lt"/>
              </a:rPr>
              <a:t>Router&gt;</a:t>
            </a:r>
          </a:p>
          <a:p>
            <a:r>
              <a:rPr lang="es-DO" dirty="0">
                <a:effectLst/>
                <a:latin typeface="+mn-lt"/>
              </a:rPr>
              <a:t>Router&gt;</a:t>
            </a:r>
            <a:r>
              <a:rPr lang="es-DO" b="1" dirty="0">
                <a:solidFill>
                  <a:srgbClr val="00B050"/>
                </a:solidFill>
                <a:effectLst/>
                <a:latin typeface="+mn-lt"/>
              </a:rPr>
              <a:t>enable</a:t>
            </a:r>
            <a:r>
              <a:rPr lang="es-DO" dirty="0">
                <a:effectLst/>
                <a:latin typeface="+mn-lt"/>
              </a:rPr>
              <a:t> </a:t>
            </a:r>
          </a:p>
          <a:p>
            <a:r>
              <a:rPr lang="es-DO" dirty="0">
                <a:effectLst/>
                <a:latin typeface="+mn-lt"/>
              </a:rPr>
              <a:t>Router#</a:t>
            </a:r>
            <a:r>
              <a:rPr lang="es-DO" b="1" dirty="0">
                <a:solidFill>
                  <a:srgbClr val="00B050"/>
                </a:solidFill>
                <a:latin typeface="+mn-lt"/>
              </a:rPr>
              <a:t>configure terminal </a:t>
            </a:r>
          </a:p>
          <a:p>
            <a:r>
              <a:rPr lang="es-DO" dirty="0">
                <a:effectLst/>
                <a:latin typeface="+mn-lt"/>
              </a:rPr>
              <a:t>Enter configuration commands, one per line. End with CNTL/Z.</a:t>
            </a:r>
          </a:p>
          <a:p>
            <a:r>
              <a:rPr lang="es-DO" dirty="0">
                <a:effectLst/>
                <a:latin typeface="+mn-lt"/>
              </a:rPr>
              <a:t>Router(config)#</a:t>
            </a:r>
            <a:r>
              <a:rPr lang="es-DO" b="1" dirty="0">
                <a:solidFill>
                  <a:srgbClr val="00B050"/>
                </a:solidFill>
                <a:latin typeface="+mn-lt"/>
              </a:rPr>
              <a:t>dial-peer voice 1 voip</a:t>
            </a:r>
          </a:p>
          <a:p>
            <a:r>
              <a:rPr lang="es-DO" dirty="0">
                <a:effectLst/>
                <a:latin typeface="+mn-lt"/>
              </a:rPr>
              <a:t>Router(config-dial-peer)#</a:t>
            </a:r>
            <a:r>
              <a:rPr lang="es-DO" b="1" dirty="0">
                <a:solidFill>
                  <a:srgbClr val="00B050"/>
                </a:solidFill>
                <a:latin typeface="+mn-lt"/>
              </a:rPr>
              <a:t>destination-pattern 90</a:t>
            </a:r>
            <a:r>
              <a:rPr lang="es-DO" b="1" dirty="0">
                <a:solidFill>
                  <a:srgbClr val="FF0000"/>
                </a:solidFill>
                <a:latin typeface="+mn-lt"/>
              </a:rPr>
              <a:t>..</a:t>
            </a:r>
          </a:p>
          <a:p>
            <a:r>
              <a:rPr lang="es-DO" dirty="0">
                <a:effectLst/>
                <a:latin typeface="+mn-lt"/>
              </a:rPr>
              <a:t>Router(config-dial-peer)#</a:t>
            </a:r>
            <a:r>
              <a:rPr lang="es-DO" b="1" dirty="0">
                <a:solidFill>
                  <a:srgbClr val="00B050"/>
                </a:solidFill>
                <a:highlight>
                  <a:srgbClr val="FFFF00"/>
                </a:highlight>
                <a:latin typeface="+mn-lt"/>
              </a:rPr>
              <a:t>session target ipv4:162.168.1.2</a:t>
            </a:r>
          </a:p>
          <a:p>
            <a:r>
              <a:rPr lang="es-DO" dirty="0">
                <a:effectLst/>
                <a:latin typeface="+mn-lt"/>
              </a:rPr>
              <a:t>Router(config-dial-peer)#</a:t>
            </a:r>
            <a:endParaRPr lang="es-DO" dirty="0">
              <a:latin typeface="+mn-lt"/>
            </a:endParaRPr>
          </a:p>
        </p:txBody>
      </p:sp>
      <p:sp>
        <p:nvSpPr>
          <p:cNvPr id="4" name="Google Shape;208;p26">
            <a:extLst>
              <a:ext uri="{FF2B5EF4-FFF2-40B4-BE49-F238E27FC236}">
                <a16:creationId xmlns:a16="http://schemas.microsoft.com/office/drawing/2014/main" id="{DB0714C3-B0D4-FC72-5814-4C3178175163}"/>
              </a:ext>
            </a:extLst>
          </p:cNvPr>
          <p:cNvSpPr/>
          <p:nvPr/>
        </p:nvSpPr>
        <p:spPr>
          <a:xfrm>
            <a:off x="125135" y="421430"/>
            <a:ext cx="5685193" cy="460064"/>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u="sng" dirty="0">
                <a:solidFill>
                  <a:srgbClr val="002060"/>
                </a:solidFill>
                <a:latin typeface="+mn-lt"/>
                <a:ea typeface="Calibri"/>
                <a:cs typeface="Arial" panose="020B0604020202020204" pitchFamily="34" charset="0"/>
                <a:sym typeface="Calibri"/>
              </a:rPr>
              <a:t>EN EL ROUTER # 1</a:t>
            </a:r>
            <a:endParaRPr sz="1100" dirty="0">
              <a:latin typeface="+mn-lt"/>
              <a:cs typeface="Arial" panose="020B0604020202020204" pitchFamily="34" charset="0"/>
            </a:endParaRPr>
          </a:p>
        </p:txBody>
      </p:sp>
      <p:sp>
        <p:nvSpPr>
          <p:cNvPr id="5" name="Google Shape;210;p26">
            <a:extLst>
              <a:ext uri="{FF2B5EF4-FFF2-40B4-BE49-F238E27FC236}">
                <a16:creationId xmlns:a16="http://schemas.microsoft.com/office/drawing/2014/main" id="{90D2E65E-F9B6-7B7D-2F12-443F659084B0}"/>
              </a:ext>
            </a:extLst>
          </p:cNvPr>
          <p:cNvSpPr/>
          <p:nvPr/>
        </p:nvSpPr>
        <p:spPr>
          <a:xfrm>
            <a:off x="218329" y="1028606"/>
            <a:ext cx="5498807" cy="4600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b="1" dirty="0">
                <a:solidFill>
                  <a:srgbClr val="002060"/>
                </a:solidFill>
                <a:highlight>
                  <a:srgbClr val="00FF00"/>
                </a:highlight>
                <a:latin typeface="+mn-lt"/>
                <a:ea typeface="Calibri"/>
                <a:cs typeface="Arial" panose="020B0604020202020204" pitchFamily="34" charset="0"/>
                <a:sym typeface="Calibri"/>
              </a:rPr>
              <a:t>Paso # 1- Damos clic en el Router, Buscamos la Consola CLI:</a:t>
            </a:r>
          </a:p>
        </p:txBody>
      </p:sp>
      <p:sp>
        <p:nvSpPr>
          <p:cNvPr id="7" name="Google Shape;208;p26">
            <a:extLst>
              <a:ext uri="{FF2B5EF4-FFF2-40B4-BE49-F238E27FC236}">
                <a16:creationId xmlns:a16="http://schemas.microsoft.com/office/drawing/2014/main" id="{0E143086-1506-0848-4F9E-40932A6E6137}"/>
              </a:ext>
            </a:extLst>
          </p:cNvPr>
          <p:cNvSpPr/>
          <p:nvPr/>
        </p:nvSpPr>
        <p:spPr>
          <a:xfrm>
            <a:off x="6285136" y="421430"/>
            <a:ext cx="5685193" cy="460064"/>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u="sng" dirty="0">
                <a:solidFill>
                  <a:srgbClr val="002060"/>
                </a:solidFill>
                <a:latin typeface="+mn-lt"/>
                <a:ea typeface="Calibri"/>
                <a:cs typeface="Arial" panose="020B0604020202020204" pitchFamily="34" charset="0"/>
                <a:sym typeface="Calibri"/>
              </a:rPr>
              <a:t>EN EL ROUTER # 2</a:t>
            </a:r>
            <a:endParaRPr sz="1100" dirty="0">
              <a:latin typeface="+mn-lt"/>
              <a:cs typeface="Arial" panose="020B0604020202020204" pitchFamily="34" charset="0"/>
            </a:endParaRPr>
          </a:p>
        </p:txBody>
      </p:sp>
      <p:sp>
        <p:nvSpPr>
          <p:cNvPr id="8" name="Google Shape;210;p26">
            <a:extLst>
              <a:ext uri="{FF2B5EF4-FFF2-40B4-BE49-F238E27FC236}">
                <a16:creationId xmlns:a16="http://schemas.microsoft.com/office/drawing/2014/main" id="{54B5C45F-F3F0-E195-BEF4-C67B842C5BCB}"/>
              </a:ext>
            </a:extLst>
          </p:cNvPr>
          <p:cNvSpPr/>
          <p:nvPr/>
        </p:nvSpPr>
        <p:spPr>
          <a:xfrm>
            <a:off x="6285136" y="1028606"/>
            <a:ext cx="5498807" cy="4600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b="1" dirty="0">
                <a:solidFill>
                  <a:srgbClr val="002060"/>
                </a:solidFill>
                <a:highlight>
                  <a:srgbClr val="00FF00"/>
                </a:highlight>
                <a:latin typeface="+mn-lt"/>
                <a:ea typeface="Calibri"/>
                <a:cs typeface="Arial" panose="020B0604020202020204" pitchFamily="34" charset="0"/>
                <a:sym typeface="Calibri"/>
              </a:rPr>
              <a:t>Paso # 1- Damos clic en el Router, Buscamos la Consola CLI:</a:t>
            </a:r>
          </a:p>
        </p:txBody>
      </p:sp>
      <p:sp>
        <p:nvSpPr>
          <p:cNvPr id="10" name="CuadroTexto 9">
            <a:extLst>
              <a:ext uri="{FF2B5EF4-FFF2-40B4-BE49-F238E27FC236}">
                <a16:creationId xmlns:a16="http://schemas.microsoft.com/office/drawing/2014/main" id="{A6E80432-F55C-0329-9E44-23D933FAE431}"/>
              </a:ext>
            </a:extLst>
          </p:cNvPr>
          <p:cNvSpPr txBox="1"/>
          <p:nvPr/>
        </p:nvSpPr>
        <p:spPr>
          <a:xfrm>
            <a:off x="3442148" y="4500178"/>
            <a:ext cx="5307704" cy="369332"/>
          </a:xfrm>
          <a:prstGeom prst="rect">
            <a:avLst/>
          </a:prstGeom>
          <a:noFill/>
        </p:spPr>
        <p:txBody>
          <a:bodyPr wrap="square">
            <a:spAutoFit/>
          </a:bodyPr>
          <a:lstStyle/>
          <a:p>
            <a:pPr algn="ctr" fontAlgn="base"/>
            <a:r>
              <a:rPr lang="es-ES" sz="1800" b="1" i="0" dirty="0">
                <a:solidFill>
                  <a:schemeClr val="tx1"/>
                </a:solidFill>
                <a:effectLst/>
                <a:highlight>
                  <a:srgbClr val="00FF00"/>
                </a:highlight>
                <a:latin typeface="+mn-lt"/>
              </a:rPr>
              <a:t>Para ver las configuraciones realizadas</a:t>
            </a:r>
          </a:p>
        </p:txBody>
      </p:sp>
      <p:sp>
        <p:nvSpPr>
          <p:cNvPr id="11" name="CuadroTexto 10">
            <a:extLst>
              <a:ext uri="{FF2B5EF4-FFF2-40B4-BE49-F238E27FC236}">
                <a16:creationId xmlns:a16="http://schemas.microsoft.com/office/drawing/2014/main" id="{15B5DBF3-E473-3229-794D-9AFE4BE1ECE0}"/>
              </a:ext>
            </a:extLst>
          </p:cNvPr>
          <p:cNvSpPr txBox="1"/>
          <p:nvPr/>
        </p:nvSpPr>
        <p:spPr>
          <a:xfrm>
            <a:off x="6285136" y="1782895"/>
            <a:ext cx="5559335" cy="2092881"/>
          </a:xfrm>
          <a:prstGeom prst="rect">
            <a:avLst/>
          </a:prstGeom>
          <a:noFill/>
        </p:spPr>
        <p:txBody>
          <a:bodyPr wrap="square">
            <a:spAutoFit/>
          </a:bodyPr>
          <a:lstStyle/>
          <a:p>
            <a:r>
              <a:rPr lang="es-DO" sz="1600" dirty="0">
                <a:effectLst/>
                <a:latin typeface="+mn-lt"/>
              </a:rPr>
              <a:t>Router&gt;</a:t>
            </a:r>
          </a:p>
          <a:p>
            <a:r>
              <a:rPr lang="es-DO" sz="1600" dirty="0">
                <a:effectLst/>
                <a:latin typeface="+mn-lt"/>
              </a:rPr>
              <a:t>Router&gt;</a:t>
            </a:r>
            <a:r>
              <a:rPr lang="es-DO" sz="1600" b="1" dirty="0">
                <a:solidFill>
                  <a:srgbClr val="00B050"/>
                </a:solidFill>
                <a:effectLst/>
                <a:latin typeface="+mn-lt"/>
              </a:rPr>
              <a:t>enable</a:t>
            </a:r>
            <a:r>
              <a:rPr lang="es-DO" sz="1600" dirty="0">
                <a:effectLst/>
                <a:latin typeface="+mn-lt"/>
              </a:rPr>
              <a:t> </a:t>
            </a:r>
          </a:p>
          <a:p>
            <a:r>
              <a:rPr lang="es-DO" sz="1600" dirty="0">
                <a:effectLst/>
                <a:latin typeface="+mn-lt"/>
              </a:rPr>
              <a:t>Router#</a:t>
            </a:r>
            <a:r>
              <a:rPr lang="es-DO" sz="1600" b="1" dirty="0">
                <a:solidFill>
                  <a:srgbClr val="00B050"/>
                </a:solidFill>
                <a:latin typeface="+mn-lt"/>
              </a:rPr>
              <a:t>configure terminal </a:t>
            </a:r>
          </a:p>
          <a:p>
            <a:r>
              <a:rPr lang="es-DO" sz="1600" dirty="0">
                <a:effectLst/>
                <a:latin typeface="+mn-lt"/>
              </a:rPr>
              <a:t>Enter configuration commands, one per line. End with CNTL/Z.</a:t>
            </a:r>
          </a:p>
          <a:p>
            <a:r>
              <a:rPr lang="es-DO" sz="1600" dirty="0">
                <a:effectLst/>
                <a:latin typeface="+mn-lt"/>
              </a:rPr>
              <a:t>Router(config)#</a:t>
            </a:r>
            <a:r>
              <a:rPr lang="es-DO" sz="1600" b="1" dirty="0">
                <a:solidFill>
                  <a:srgbClr val="00B050"/>
                </a:solidFill>
                <a:latin typeface="+mn-lt"/>
              </a:rPr>
              <a:t>dial-peer voice 1 voip</a:t>
            </a:r>
          </a:p>
          <a:p>
            <a:r>
              <a:rPr lang="es-DO" sz="1600" dirty="0">
                <a:effectLst/>
                <a:latin typeface="+mn-lt"/>
              </a:rPr>
              <a:t>Router(config-dial-peer)#</a:t>
            </a:r>
            <a:r>
              <a:rPr lang="es-DO" sz="1600" b="1" dirty="0">
                <a:solidFill>
                  <a:srgbClr val="00B050"/>
                </a:solidFill>
                <a:latin typeface="+mn-lt"/>
              </a:rPr>
              <a:t>destination-pattern 90</a:t>
            </a:r>
            <a:r>
              <a:rPr lang="es-DO" sz="1600" b="1" dirty="0">
                <a:solidFill>
                  <a:srgbClr val="FF0000"/>
                </a:solidFill>
                <a:highlight>
                  <a:srgbClr val="FFFF00"/>
                </a:highlight>
                <a:latin typeface="+mn-lt"/>
              </a:rPr>
              <a:t>..</a:t>
            </a:r>
          </a:p>
          <a:p>
            <a:r>
              <a:rPr lang="es-DO" sz="1600" dirty="0">
                <a:effectLst/>
                <a:latin typeface="+mn-lt"/>
              </a:rPr>
              <a:t>Router(config-dial-peer)#</a:t>
            </a:r>
            <a:r>
              <a:rPr lang="es-DO" sz="1600" b="1" dirty="0">
                <a:solidFill>
                  <a:srgbClr val="00B050"/>
                </a:solidFill>
                <a:highlight>
                  <a:srgbClr val="FFFF00"/>
                </a:highlight>
                <a:latin typeface="+mn-lt"/>
              </a:rPr>
              <a:t>session target ipv4:162.168.1.1</a:t>
            </a:r>
          </a:p>
          <a:p>
            <a:r>
              <a:rPr lang="es-DO" sz="1600" dirty="0">
                <a:effectLst/>
                <a:latin typeface="+mn-lt"/>
              </a:rPr>
              <a:t>Router(config-dial-peer)#</a:t>
            </a:r>
            <a:endParaRPr lang="es-DO" sz="1600" dirty="0">
              <a:latin typeface="+mn-lt"/>
            </a:endParaRPr>
          </a:p>
        </p:txBody>
      </p:sp>
      <p:sp>
        <p:nvSpPr>
          <p:cNvPr id="2" name="CuadroTexto 1">
            <a:extLst>
              <a:ext uri="{FF2B5EF4-FFF2-40B4-BE49-F238E27FC236}">
                <a16:creationId xmlns:a16="http://schemas.microsoft.com/office/drawing/2014/main" id="{554573C5-B69C-C42B-79A5-51C66C66374E}"/>
              </a:ext>
            </a:extLst>
          </p:cNvPr>
          <p:cNvSpPr txBox="1"/>
          <p:nvPr/>
        </p:nvSpPr>
        <p:spPr>
          <a:xfrm>
            <a:off x="5004996" y="5355412"/>
            <a:ext cx="2182008" cy="830997"/>
          </a:xfrm>
          <a:prstGeom prst="rect">
            <a:avLst/>
          </a:prstGeom>
          <a:noFill/>
        </p:spPr>
        <p:txBody>
          <a:bodyPr wrap="none" rtlCol="0">
            <a:spAutoFit/>
          </a:bodyPr>
          <a:lstStyle/>
          <a:p>
            <a:pPr algn="ctr"/>
            <a:r>
              <a:rPr lang="en-US" sz="2400" b="1" dirty="0">
                <a:highlight>
                  <a:srgbClr val="FFFF00"/>
                </a:highlight>
              </a:rPr>
              <a:t>do show run</a:t>
            </a:r>
            <a:endParaRPr lang="es-DO" sz="2400" b="1" dirty="0">
              <a:highlight>
                <a:srgbClr val="FFFF00"/>
              </a:highlight>
            </a:endParaRPr>
          </a:p>
          <a:p>
            <a:pPr algn="ctr"/>
            <a:r>
              <a:rPr lang="es-DO" sz="2400" b="1" dirty="0">
                <a:highlight>
                  <a:srgbClr val="FFFF00"/>
                </a:highlight>
              </a:rPr>
              <a:t>show ip route</a:t>
            </a:r>
            <a:endParaRPr lang="en-US" sz="2400" b="1" dirty="0">
              <a:highlight>
                <a:srgbClr val="FFFF00"/>
              </a:highlight>
            </a:endParaRPr>
          </a:p>
        </p:txBody>
      </p:sp>
    </p:spTree>
    <p:extLst>
      <p:ext uri="{BB962C8B-B14F-4D97-AF65-F5344CB8AC3E}">
        <p14:creationId xmlns:p14="http://schemas.microsoft.com/office/powerpoint/2010/main" val="2582534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C91C8F7-D288-D9C5-F3EB-382B133774D6}"/>
              </a:ext>
            </a:extLst>
          </p:cNvPr>
          <p:cNvSpPr txBox="1"/>
          <p:nvPr/>
        </p:nvSpPr>
        <p:spPr>
          <a:xfrm>
            <a:off x="226035" y="273971"/>
            <a:ext cx="11739929" cy="6247864"/>
          </a:xfrm>
          <a:prstGeom prst="rect">
            <a:avLst/>
          </a:prstGeom>
          <a:noFill/>
        </p:spPr>
        <p:txBody>
          <a:bodyPr wrap="square">
            <a:spAutoFit/>
          </a:bodyPr>
          <a:lstStyle/>
          <a:p>
            <a:pPr algn="just"/>
            <a:r>
              <a:rPr lang="es-DO" sz="1600" dirty="0"/>
              <a:t>Estos son un ejemplo de comandos de configuración en un router utilizando el CLI (Command Line Interface) de Cisco. Estos comandos se utilizan para configurar un router y definir ciertos parámetros de voz sobre IP (VoIP) en un</a:t>
            </a:r>
            <a:r>
              <a:rPr lang="es-DO" sz="1600" b="1" dirty="0"/>
              <a:t> dial-peer </a:t>
            </a:r>
            <a:r>
              <a:rPr lang="es-DO" sz="1600" dirty="0"/>
              <a:t>específico. Aquí está el significado de cada comando:</a:t>
            </a:r>
          </a:p>
          <a:p>
            <a:pPr algn="just"/>
            <a:endParaRPr lang="es-DO" sz="1600" dirty="0"/>
          </a:p>
          <a:p>
            <a:pPr algn="just"/>
            <a:r>
              <a:rPr lang="es-DO" sz="1600" b="1" dirty="0">
                <a:highlight>
                  <a:srgbClr val="FFFF00"/>
                </a:highlight>
              </a:rPr>
              <a:t>Router&gt;: </a:t>
            </a:r>
            <a:r>
              <a:rPr lang="es-DO" sz="1600" dirty="0"/>
              <a:t>Esto representa el prompt del modo de usuario normal. Indica que estás en el modo de usuario y no tienes privilegios de configuración.</a:t>
            </a:r>
          </a:p>
          <a:p>
            <a:pPr algn="just"/>
            <a:endParaRPr lang="es-DO" sz="1600" dirty="0"/>
          </a:p>
          <a:p>
            <a:pPr algn="just"/>
            <a:r>
              <a:rPr lang="es-DO" sz="1600" dirty="0">
                <a:highlight>
                  <a:srgbClr val="FFFF00"/>
                </a:highlight>
              </a:rPr>
              <a:t>Router&gt;enable: </a:t>
            </a:r>
            <a:r>
              <a:rPr lang="es-DO" sz="1600" dirty="0"/>
              <a:t>Este comando se utiliza para cambiar al modo privilegiado, que tiene acceso completo para realizar configuraciones en el router.</a:t>
            </a:r>
          </a:p>
          <a:p>
            <a:pPr algn="just"/>
            <a:endParaRPr lang="es-DO" sz="1600" dirty="0"/>
          </a:p>
          <a:p>
            <a:pPr algn="just"/>
            <a:r>
              <a:rPr lang="es-DO" sz="1600" b="1" dirty="0">
                <a:highlight>
                  <a:srgbClr val="FFFF00"/>
                </a:highlight>
              </a:rPr>
              <a:t>Router#configure terminal: </a:t>
            </a:r>
            <a:r>
              <a:rPr lang="es-DO" sz="1600" dirty="0"/>
              <a:t>Este comando se utiliza para ingresar al modo de configuración global del router, donde puedes realizar cambios en la configuración general del dispositivo.</a:t>
            </a:r>
          </a:p>
          <a:p>
            <a:pPr algn="just"/>
            <a:endParaRPr lang="es-DO" sz="1600" dirty="0"/>
          </a:p>
          <a:p>
            <a:pPr algn="just"/>
            <a:r>
              <a:rPr lang="es-DO" sz="1600" b="1" dirty="0">
                <a:highlight>
                  <a:srgbClr val="FFFF00"/>
                </a:highlight>
              </a:rPr>
              <a:t>Router(config)#dial-peer voice 1 voip: </a:t>
            </a:r>
            <a:r>
              <a:rPr lang="es-DO" sz="1600" dirty="0"/>
              <a:t>Este comando se utiliza para configurar un dial-peer de voz en el router. Los (</a:t>
            </a:r>
            <a:r>
              <a:rPr lang="es-DO" sz="1600" b="1" dirty="0"/>
              <a:t>dial-peers) </a:t>
            </a:r>
            <a:r>
              <a:rPr lang="es-DO" sz="1600" dirty="0"/>
              <a:t>son utilizados para enrutar y gestionar llamadas de voz.</a:t>
            </a:r>
          </a:p>
          <a:p>
            <a:pPr algn="just"/>
            <a:endParaRPr lang="es-DO" sz="1600" dirty="0"/>
          </a:p>
          <a:p>
            <a:pPr algn="just"/>
            <a:r>
              <a:rPr lang="es-DO" sz="1600" b="1" dirty="0">
                <a:highlight>
                  <a:srgbClr val="FFFF00"/>
                </a:highlight>
              </a:rPr>
              <a:t>Router(config-dial-peer)#destination-pattern 90..: </a:t>
            </a:r>
            <a:r>
              <a:rPr lang="es-DO" sz="1600" dirty="0"/>
              <a:t>Este comando se utiliza para configurar un patrón de destino en el dial-peer. En este caso, se está configurando un patrón de destino que coincide con cualquier número que comience con "90" seguido de cualquier otro dígito.</a:t>
            </a:r>
          </a:p>
          <a:p>
            <a:pPr algn="just"/>
            <a:endParaRPr lang="es-DO" sz="1600" dirty="0"/>
          </a:p>
          <a:p>
            <a:pPr algn="just"/>
            <a:r>
              <a:rPr lang="es-DO" sz="1600" b="1" dirty="0">
                <a:highlight>
                  <a:srgbClr val="FFFF00"/>
                </a:highlight>
              </a:rPr>
              <a:t>Router(config-dial-peer)#session target ipv4:162.168.1.2: </a:t>
            </a:r>
            <a:r>
              <a:rPr lang="es-DO" sz="1600" dirty="0"/>
              <a:t>Este comando se utiliza para establecer la dirección IP de destino a la cual se enviarán las llamadas que coinciden con el patrón definido en el dial-peer. En este caso, la dirección IP de destino es "162.168.1.2".</a:t>
            </a:r>
          </a:p>
          <a:p>
            <a:pPr algn="just"/>
            <a:endParaRPr lang="es-DO" sz="1600" dirty="0"/>
          </a:p>
          <a:p>
            <a:pPr algn="just"/>
            <a:r>
              <a:rPr lang="es-DO" sz="1600" b="1" dirty="0">
                <a:highlight>
                  <a:srgbClr val="FFFF00"/>
                </a:highlight>
              </a:rPr>
              <a:t>Router(config-dial-peer)#: </a:t>
            </a:r>
            <a:r>
              <a:rPr lang="es-DO" sz="1600" dirty="0"/>
              <a:t>Este es el prompt dentro del modo de configuración de un dial-peer. Indica que estás realizando configuraciones específicas para el dial-peer de voz.</a:t>
            </a:r>
          </a:p>
        </p:txBody>
      </p:sp>
    </p:spTree>
    <p:extLst>
      <p:ext uri="{BB962C8B-B14F-4D97-AF65-F5344CB8AC3E}">
        <p14:creationId xmlns:p14="http://schemas.microsoft.com/office/powerpoint/2010/main" val="27330368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724CEE6-93F2-7091-4ADD-254FBFAC24AB}"/>
              </a:ext>
            </a:extLst>
          </p:cNvPr>
          <p:cNvPicPr>
            <a:picLocks noChangeAspect="1"/>
          </p:cNvPicPr>
          <p:nvPr/>
        </p:nvPicPr>
        <p:blipFill>
          <a:blip r:embed="rId2"/>
          <a:stretch>
            <a:fillRect/>
          </a:stretch>
        </p:blipFill>
        <p:spPr>
          <a:xfrm>
            <a:off x="54321" y="974915"/>
            <a:ext cx="12083358" cy="5446021"/>
          </a:xfrm>
          <a:prstGeom prst="rect">
            <a:avLst/>
          </a:prstGeom>
        </p:spPr>
      </p:pic>
      <p:sp>
        <p:nvSpPr>
          <p:cNvPr id="4" name="CuadroTexto 3">
            <a:extLst>
              <a:ext uri="{FF2B5EF4-FFF2-40B4-BE49-F238E27FC236}">
                <a16:creationId xmlns:a16="http://schemas.microsoft.com/office/drawing/2014/main" id="{BA69E642-5534-7BD7-013F-7A15FB99864F}"/>
              </a:ext>
            </a:extLst>
          </p:cNvPr>
          <p:cNvSpPr txBox="1"/>
          <p:nvPr/>
        </p:nvSpPr>
        <p:spPr>
          <a:xfrm>
            <a:off x="271604" y="217283"/>
            <a:ext cx="11642756" cy="584775"/>
          </a:xfrm>
          <a:prstGeom prst="rect">
            <a:avLst/>
          </a:prstGeom>
          <a:noFill/>
        </p:spPr>
        <p:txBody>
          <a:bodyPr wrap="square" rtlCol="0">
            <a:spAutoFit/>
          </a:bodyPr>
          <a:lstStyle/>
          <a:p>
            <a:r>
              <a:rPr lang="en-US" sz="1600" b="1" dirty="0"/>
              <a:t>Una vez hemos realizado las configuraciones, ahora colocaremos los telefonos IP, y procedemos a conectarlos a la Fuente electrica.</a:t>
            </a:r>
            <a:endParaRPr lang="es-DO" sz="1600" b="1" dirty="0"/>
          </a:p>
        </p:txBody>
      </p:sp>
    </p:spTree>
    <p:extLst>
      <p:ext uri="{BB962C8B-B14F-4D97-AF65-F5344CB8AC3E}">
        <p14:creationId xmlns:p14="http://schemas.microsoft.com/office/powerpoint/2010/main" val="9470423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9" descr="Recorte de pantalla"/>
          <p:cNvPicPr preferRelativeResize="0"/>
          <p:nvPr/>
        </p:nvPicPr>
        <p:blipFill rotWithShape="1">
          <a:blip r:embed="rId3">
            <a:alphaModFix/>
          </a:blip>
          <a:srcRect/>
          <a:stretch/>
        </p:blipFill>
        <p:spPr>
          <a:xfrm>
            <a:off x="488319" y="270163"/>
            <a:ext cx="6148514" cy="6317673"/>
          </a:xfrm>
          <a:prstGeom prst="rect">
            <a:avLst/>
          </a:prstGeom>
          <a:noFill/>
          <a:ln>
            <a:noFill/>
          </a:ln>
        </p:spPr>
      </p:pic>
      <p:pic>
        <p:nvPicPr>
          <p:cNvPr id="228" name="Google Shape;228;p29" descr="Recorte de pantalla"/>
          <p:cNvPicPr preferRelativeResize="0"/>
          <p:nvPr/>
        </p:nvPicPr>
        <p:blipFill rotWithShape="1">
          <a:blip r:embed="rId4">
            <a:alphaModFix/>
          </a:blip>
          <a:srcRect/>
          <a:stretch/>
        </p:blipFill>
        <p:spPr>
          <a:xfrm>
            <a:off x="7061583" y="3938960"/>
            <a:ext cx="4844001" cy="1456000"/>
          </a:xfrm>
          <a:prstGeom prst="rect">
            <a:avLst/>
          </a:prstGeom>
          <a:noFill/>
          <a:ln>
            <a:noFill/>
          </a:ln>
        </p:spPr>
      </p:pic>
      <p:sp>
        <p:nvSpPr>
          <p:cNvPr id="229" name="Google Shape;229;p29"/>
          <p:cNvSpPr/>
          <p:nvPr/>
        </p:nvSpPr>
        <p:spPr>
          <a:xfrm rot="2248739">
            <a:off x="6805402" y="5239651"/>
            <a:ext cx="292023" cy="653143"/>
          </a:xfrm>
          <a:prstGeom prst="downArrow">
            <a:avLst>
              <a:gd name="adj1" fmla="val 50000"/>
              <a:gd name="adj2" fmla="val 50000"/>
            </a:avLst>
          </a:prstGeom>
          <a:solidFill>
            <a:schemeClr val="accent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Calibri"/>
              <a:cs typeface="Arial" panose="020B0604020202020204" pitchFamily="34" charset="0"/>
              <a:sym typeface="Calibri"/>
            </a:endParaRPr>
          </a:p>
        </p:txBody>
      </p:sp>
      <p:sp>
        <p:nvSpPr>
          <p:cNvPr id="230" name="Google Shape;230;p29"/>
          <p:cNvSpPr/>
          <p:nvPr/>
        </p:nvSpPr>
        <p:spPr>
          <a:xfrm rot="7672243">
            <a:off x="4037929" y="3169588"/>
            <a:ext cx="209029" cy="3064901"/>
          </a:xfrm>
          <a:prstGeom prst="downArrow">
            <a:avLst>
              <a:gd name="adj1" fmla="val 50000"/>
              <a:gd name="adj2" fmla="val 50000"/>
            </a:avLst>
          </a:prstGeom>
          <a:solidFill>
            <a:schemeClr val="accent2"/>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n-lt"/>
              <a:ea typeface="Calibri"/>
              <a:cs typeface="Arial" panose="020B0604020202020204" pitchFamily="34" charset="0"/>
              <a:sym typeface="Calibri"/>
            </a:endParaRPr>
          </a:p>
        </p:txBody>
      </p:sp>
      <p:sp>
        <p:nvSpPr>
          <p:cNvPr id="231" name="Google Shape;231;p29"/>
          <p:cNvSpPr txBox="1"/>
          <p:nvPr/>
        </p:nvSpPr>
        <p:spPr>
          <a:xfrm>
            <a:off x="6980222" y="1871907"/>
            <a:ext cx="5079479" cy="1938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400" b="1" dirty="0">
                <a:solidFill>
                  <a:srgbClr val="7030A0"/>
                </a:solidFill>
                <a:latin typeface="+mn-lt"/>
                <a:ea typeface="Calibri"/>
                <a:cs typeface="Arial" panose="020B0604020202020204" pitchFamily="34" charset="0"/>
                <a:sym typeface="Calibri"/>
              </a:rPr>
              <a:t>Arrastran este elemento que es la Fuente de carga, el teléfono se enciende y se conecta a la red que han configurado en el switch y router</a:t>
            </a:r>
            <a:endParaRPr sz="2400" b="1" dirty="0">
              <a:solidFill>
                <a:srgbClr val="7030A0"/>
              </a:solidFill>
              <a:latin typeface="+mn-lt"/>
              <a:ea typeface="Calibri"/>
              <a:cs typeface="Arial" panose="020B0604020202020204" pitchFamily="34" charset="0"/>
              <a:sym typeface="Calibri"/>
            </a:endParaRPr>
          </a:p>
        </p:txBody>
      </p:sp>
      <p:sp>
        <p:nvSpPr>
          <p:cNvPr id="2" name="CuadroTexto 1"/>
          <p:cNvSpPr txBox="1"/>
          <p:nvPr/>
        </p:nvSpPr>
        <p:spPr>
          <a:xfrm>
            <a:off x="5416317" y="6137754"/>
            <a:ext cx="1396617" cy="307777"/>
          </a:xfrm>
          <a:prstGeom prst="rect">
            <a:avLst/>
          </a:prstGeom>
          <a:noFill/>
        </p:spPr>
        <p:txBody>
          <a:bodyPr wrap="square" rtlCol="0">
            <a:spAutoFit/>
          </a:bodyPr>
          <a:lstStyle/>
          <a:p>
            <a:r>
              <a:rPr lang="en-US" b="1" dirty="0">
                <a:solidFill>
                  <a:srgbClr val="FF0000"/>
                </a:solidFill>
                <a:latin typeface="+mn-lt"/>
                <a:cs typeface="Arial" panose="020B0604020202020204" pitchFamily="34" charset="0"/>
              </a:rPr>
              <a:t>Desde aqui</a:t>
            </a:r>
            <a:endParaRPr lang="es-ES" b="1" dirty="0">
              <a:solidFill>
                <a:srgbClr val="FF0000"/>
              </a:solidFill>
              <a:latin typeface="+mn-lt"/>
              <a:cs typeface="Arial" panose="020B0604020202020204" pitchFamily="34" charset="0"/>
            </a:endParaRPr>
          </a:p>
        </p:txBody>
      </p:sp>
      <p:sp>
        <p:nvSpPr>
          <p:cNvPr id="8" name="CuadroTexto 7"/>
          <p:cNvSpPr txBox="1"/>
          <p:nvPr/>
        </p:nvSpPr>
        <p:spPr>
          <a:xfrm>
            <a:off x="2231807" y="4440115"/>
            <a:ext cx="1396617" cy="307777"/>
          </a:xfrm>
          <a:prstGeom prst="rect">
            <a:avLst/>
          </a:prstGeom>
          <a:noFill/>
        </p:spPr>
        <p:txBody>
          <a:bodyPr wrap="square" rtlCol="0">
            <a:spAutoFit/>
          </a:bodyPr>
          <a:lstStyle/>
          <a:p>
            <a:r>
              <a:rPr lang="en-US" b="1" dirty="0">
                <a:solidFill>
                  <a:srgbClr val="FF0000"/>
                </a:solidFill>
                <a:latin typeface="+mn-lt"/>
                <a:cs typeface="Arial" panose="020B0604020202020204" pitchFamily="34" charset="0"/>
              </a:rPr>
              <a:t>Hasta  aqui</a:t>
            </a:r>
            <a:endParaRPr lang="es-ES" b="1" dirty="0">
              <a:solidFill>
                <a:srgbClr val="FF0000"/>
              </a:solidFill>
              <a:latin typeface="+mn-lt"/>
              <a:cs typeface="Arial" panose="020B0604020202020204" pitchFamily="34" charset="0"/>
            </a:endParaRPr>
          </a:p>
        </p:txBody>
      </p:sp>
      <p:sp>
        <p:nvSpPr>
          <p:cNvPr id="3" name="Flecha abajo 2"/>
          <p:cNvSpPr/>
          <p:nvPr/>
        </p:nvSpPr>
        <p:spPr>
          <a:xfrm flipV="1">
            <a:off x="2711180" y="3938960"/>
            <a:ext cx="169332" cy="562708"/>
          </a:xfrm>
          <a:prstGeom prst="downArrow">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cs typeface="Arial" panose="020B0604020202020204" pitchFamily="34" charset="0"/>
            </a:endParaRPr>
          </a:p>
        </p:txBody>
      </p:sp>
      <p:sp>
        <p:nvSpPr>
          <p:cNvPr id="11" name="CuadroTexto 10">
            <a:extLst>
              <a:ext uri="{FF2B5EF4-FFF2-40B4-BE49-F238E27FC236}">
                <a16:creationId xmlns:a16="http://schemas.microsoft.com/office/drawing/2014/main" id="{AB69E530-70D4-444A-9E7B-BA3424B38EFC}"/>
              </a:ext>
            </a:extLst>
          </p:cNvPr>
          <p:cNvSpPr txBox="1"/>
          <p:nvPr/>
        </p:nvSpPr>
        <p:spPr>
          <a:xfrm>
            <a:off x="6980222" y="266427"/>
            <a:ext cx="5079479" cy="1477328"/>
          </a:xfrm>
          <a:prstGeom prst="rect">
            <a:avLst/>
          </a:prstGeom>
          <a:noFill/>
        </p:spPr>
        <p:txBody>
          <a:bodyPr wrap="square">
            <a:spAutoFit/>
          </a:bodyPr>
          <a:lstStyle/>
          <a:p>
            <a:pPr algn="just"/>
            <a:r>
              <a:rPr lang="es-ES" sz="1800" b="1" dirty="0">
                <a:solidFill>
                  <a:srgbClr val="333333"/>
                </a:solidFill>
                <a:highlight>
                  <a:srgbClr val="FFFF00"/>
                </a:highlight>
                <a:latin typeface="+mn-lt"/>
                <a:cs typeface="Times New Roman" panose="02020603050405020304" pitchFamily="18" charset="0"/>
              </a:rPr>
              <a:t>Recordar en este que el Switch no es PoE: Power Over Ethernet </a:t>
            </a:r>
            <a:r>
              <a:rPr lang="es-ES" sz="1800" dirty="0">
                <a:solidFill>
                  <a:srgbClr val="333333"/>
                </a:solidFill>
                <a:latin typeface="+mn-lt"/>
                <a:cs typeface="Times New Roman" panose="02020603050405020304" pitchFamily="18" charset="0"/>
              </a:rPr>
              <a:t>, por ello debemos de conectar los teléfonos, ya que aun en la versión actual estan trabajando para que esto sea como en la Vida real.</a:t>
            </a:r>
            <a:endParaRPr lang="es-DO" sz="1800" dirty="0">
              <a:latin typeface="+mn-l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0" descr="Recorte de pantalla"/>
          <p:cNvPicPr preferRelativeResize="0"/>
          <p:nvPr/>
        </p:nvPicPr>
        <p:blipFill rotWithShape="1">
          <a:blip r:embed="rId3">
            <a:alphaModFix/>
          </a:blip>
          <a:srcRect/>
          <a:stretch/>
        </p:blipFill>
        <p:spPr>
          <a:xfrm>
            <a:off x="426126" y="102626"/>
            <a:ext cx="11579849" cy="6621251"/>
          </a:xfrm>
          <a:prstGeom prst="rect">
            <a:avLst/>
          </a:prstGeom>
          <a:noFill/>
          <a:ln>
            <a:noFill/>
          </a:ln>
        </p:spPr>
      </p:pic>
      <p:sp>
        <p:nvSpPr>
          <p:cNvPr id="237" name="Google Shape;237;p30"/>
          <p:cNvSpPr txBox="1"/>
          <p:nvPr/>
        </p:nvSpPr>
        <p:spPr>
          <a:xfrm>
            <a:off x="2283599" y="4930075"/>
            <a:ext cx="4404584" cy="461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400" b="1" dirty="0">
                <a:solidFill>
                  <a:schemeClr val="lt1"/>
                </a:solidFill>
                <a:highlight>
                  <a:srgbClr val="666666"/>
                </a:highlight>
                <a:latin typeface="+mn-lt"/>
                <a:ea typeface="Calibri"/>
                <a:cs typeface="Arial" panose="020B0604020202020204" pitchFamily="34" charset="0"/>
                <a:sym typeface="Calibri"/>
              </a:rPr>
              <a:t>Debe quedar de esta forma</a:t>
            </a:r>
            <a:endParaRPr sz="2400" b="1" dirty="0">
              <a:solidFill>
                <a:schemeClr val="lt1"/>
              </a:solidFill>
              <a:highlight>
                <a:srgbClr val="666666"/>
              </a:highlight>
              <a:latin typeface="+mn-lt"/>
              <a:ea typeface="Calibri"/>
              <a:cs typeface="Arial" panose="020B0604020202020204" pitchFamily="34" charset="0"/>
              <a:sym typeface="Calibri"/>
            </a:endParaRPr>
          </a:p>
        </p:txBody>
      </p:sp>
      <p:sp>
        <p:nvSpPr>
          <p:cNvPr id="2" name="Flecha derecha 1"/>
          <p:cNvSpPr/>
          <p:nvPr/>
        </p:nvSpPr>
        <p:spPr>
          <a:xfrm>
            <a:off x="1846385" y="6285382"/>
            <a:ext cx="6066692" cy="219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cs typeface="Arial" panose="020B0604020202020204" pitchFamily="34" charset="0"/>
            </a:endParaRPr>
          </a:p>
        </p:txBody>
      </p:sp>
      <p:sp>
        <p:nvSpPr>
          <p:cNvPr id="3" name="Flecha abajo 2"/>
          <p:cNvSpPr/>
          <p:nvPr/>
        </p:nvSpPr>
        <p:spPr>
          <a:xfrm>
            <a:off x="1670538" y="5160925"/>
            <a:ext cx="175847" cy="1301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cs typeface="Arial" panose="020B0604020202020204" pitchFamily="34" charset="0"/>
            </a:endParaRPr>
          </a:p>
        </p:txBody>
      </p:sp>
      <p:sp>
        <p:nvSpPr>
          <p:cNvPr id="4" name="Elipse 3">
            <a:extLst>
              <a:ext uri="{FF2B5EF4-FFF2-40B4-BE49-F238E27FC236}">
                <a16:creationId xmlns:a16="http://schemas.microsoft.com/office/drawing/2014/main" id="{D0DA1BE0-24AF-43F1-A0BA-A607C2544749}"/>
              </a:ext>
            </a:extLst>
          </p:cNvPr>
          <p:cNvSpPr/>
          <p:nvPr/>
        </p:nvSpPr>
        <p:spPr>
          <a:xfrm>
            <a:off x="1557196" y="4616360"/>
            <a:ext cx="726403" cy="8148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CuadroTexto 4">
            <a:extLst>
              <a:ext uri="{FF2B5EF4-FFF2-40B4-BE49-F238E27FC236}">
                <a16:creationId xmlns:a16="http://schemas.microsoft.com/office/drawing/2014/main" id="{E7B7DC3A-D4F5-4504-80A7-FE50241A2B36}"/>
              </a:ext>
            </a:extLst>
          </p:cNvPr>
          <p:cNvSpPr txBox="1"/>
          <p:nvPr/>
        </p:nvSpPr>
        <p:spPr>
          <a:xfrm>
            <a:off x="8120958" y="905347"/>
            <a:ext cx="3476531" cy="4154984"/>
          </a:xfrm>
          <a:prstGeom prst="rect">
            <a:avLst/>
          </a:prstGeom>
          <a:solidFill>
            <a:srgbClr val="FFC000"/>
          </a:solidFill>
        </p:spPr>
        <p:txBody>
          <a:bodyPr wrap="square" rtlCol="0">
            <a:spAutoFit/>
          </a:bodyPr>
          <a:lstStyle/>
          <a:p>
            <a:pPr algn="ctr"/>
            <a:r>
              <a:rPr lang="en-US" sz="2400" b="1" dirty="0">
                <a:solidFill>
                  <a:schemeClr val="tx1"/>
                </a:solidFill>
                <a:latin typeface="+mn-lt"/>
              </a:rPr>
              <a:t>Al conectarlo esperar un tiempo hasta que les salga en la pantalla de la interfaz el numero de extension asignado, esto puede tomar algunos Segundos o mas un minute depende, pero no se desesperen.</a:t>
            </a:r>
            <a:endParaRPr lang="es-DO" sz="2400" b="1" dirty="0">
              <a:solidFill>
                <a:schemeClr val="tx1"/>
              </a:solidFill>
              <a:latin typeface="+mn-l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1" descr="Recorte de pantalla"/>
          <p:cNvPicPr preferRelativeResize="0"/>
          <p:nvPr/>
        </p:nvPicPr>
        <p:blipFill rotWithShape="1">
          <a:blip r:embed="rId3">
            <a:alphaModFix/>
          </a:blip>
          <a:srcRect/>
          <a:stretch/>
        </p:blipFill>
        <p:spPr>
          <a:xfrm>
            <a:off x="0" y="1161542"/>
            <a:ext cx="12192000" cy="4534916"/>
          </a:xfrm>
          <a:prstGeom prst="rect">
            <a:avLst/>
          </a:prstGeom>
          <a:noFill/>
          <a:ln>
            <a:noFill/>
          </a:ln>
        </p:spPr>
      </p:pic>
      <p:sp>
        <p:nvSpPr>
          <p:cNvPr id="243" name="Google Shape;243;p31"/>
          <p:cNvSpPr txBox="1"/>
          <p:nvPr/>
        </p:nvSpPr>
        <p:spPr>
          <a:xfrm>
            <a:off x="235131" y="342815"/>
            <a:ext cx="1169125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000" b="1" dirty="0">
                <a:solidFill>
                  <a:srgbClr val="7030A0"/>
                </a:solidFill>
                <a:latin typeface="Arial" panose="020B0604020202020204" pitchFamily="34" charset="0"/>
                <a:ea typeface="Calibri"/>
                <a:cs typeface="Arial" panose="020B0604020202020204" pitchFamily="34" charset="0"/>
                <a:sym typeface="Calibri"/>
              </a:rPr>
              <a:t>Pueden probar marcando las Extensiones o Números que han creado de un teléfono a otro, si su equipo  tiene bocinas, podrán escuchar como suenan como Teléfonos normales.</a:t>
            </a:r>
            <a:endParaRPr sz="2000" b="1" dirty="0">
              <a:solidFill>
                <a:srgbClr val="7030A0"/>
              </a:solidFill>
              <a:latin typeface="Arial" panose="020B0604020202020204" pitchFamily="34" charset="0"/>
              <a:ea typeface="Calibri"/>
              <a:cs typeface="Arial" panose="020B0604020202020204" pitchFamily="34" charset="0"/>
              <a:sym typeface="Calibri"/>
            </a:endParaRPr>
          </a:p>
        </p:txBody>
      </p:sp>
      <p:sp>
        <p:nvSpPr>
          <p:cNvPr id="244" name="Google Shape;244;p31"/>
          <p:cNvSpPr txBox="1"/>
          <p:nvPr/>
        </p:nvSpPr>
        <p:spPr>
          <a:xfrm>
            <a:off x="250371" y="5696458"/>
            <a:ext cx="1169125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dirty="0">
                <a:solidFill>
                  <a:srgbClr val="7030A0"/>
                </a:solidFill>
                <a:latin typeface="Arial" panose="020B0604020202020204" pitchFamily="34" charset="0"/>
                <a:ea typeface="Calibri"/>
                <a:cs typeface="Arial" panose="020B0604020202020204" pitchFamily="34" charset="0"/>
                <a:sym typeface="Calibri"/>
              </a:rPr>
              <a:t>Pueden ver que dice llamando, y está en espera de que tomen la llamada. </a:t>
            </a:r>
            <a:endParaRPr sz="2400" b="1" dirty="0">
              <a:solidFill>
                <a:srgbClr val="7030A0"/>
              </a:solidFill>
              <a:latin typeface="Arial" panose="020B0604020202020204" pitchFamily="34" charset="0"/>
              <a:ea typeface="Calibri"/>
              <a:cs typeface="Arial" panose="020B0604020202020204" pitchFamily="34" charset="0"/>
              <a:sym typeface="Calibri"/>
            </a:endParaRPr>
          </a:p>
        </p:txBody>
      </p:sp>
      <p:sp>
        <p:nvSpPr>
          <p:cNvPr id="5" name="Rectángulo redondeado 4"/>
          <p:cNvSpPr/>
          <p:nvPr/>
        </p:nvSpPr>
        <p:spPr>
          <a:xfrm>
            <a:off x="2482362" y="2224452"/>
            <a:ext cx="1518138" cy="298939"/>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sp>
        <p:nvSpPr>
          <p:cNvPr id="6" name="Rectángulo redondeado 5"/>
          <p:cNvSpPr/>
          <p:nvPr/>
        </p:nvSpPr>
        <p:spPr>
          <a:xfrm>
            <a:off x="8525608" y="2227381"/>
            <a:ext cx="1518138" cy="298939"/>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cxnSp>
        <p:nvCxnSpPr>
          <p:cNvPr id="3" name="Conector recto de flecha 2"/>
          <p:cNvCxnSpPr>
            <a:stCxn id="6" idx="1"/>
          </p:cNvCxnSpPr>
          <p:nvPr/>
        </p:nvCxnSpPr>
        <p:spPr>
          <a:xfrm flipH="1" flipV="1">
            <a:off x="7877908" y="2118946"/>
            <a:ext cx="647700" cy="2579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flipH="1" flipV="1">
            <a:off x="6778870" y="2322634"/>
            <a:ext cx="1746738" cy="51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H="1" flipV="1">
            <a:off x="6931270" y="2475034"/>
            <a:ext cx="1746738" cy="51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H="1">
            <a:off x="1740878" y="2020763"/>
            <a:ext cx="5832230" cy="1743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H="1">
            <a:off x="2804746" y="2020763"/>
            <a:ext cx="4703885" cy="4220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flipH="1">
            <a:off x="4950070" y="3042099"/>
            <a:ext cx="3640015" cy="27872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2" descr="Recorte de pantalla"/>
          <p:cNvPicPr preferRelativeResize="0"/>
          <p:nvPr/>
        </p:nvPicPr>
        <p:blipFill rotWithShape="1">
          <a:blip r:embed="rId3">
            <a:alphaModFix/>
          </a:blip>
          <a:srcRect/>
          <a:stretch/>
        </p:blipFill>
        <p:spPr>
          <a:xfrm>
            <a:off x="235130" y="1211620"/>
            <a:ext cx="11691259" cy="4434759"/>
          </a:xfrm>
          <a:prstGeom prst="rect">
            <a:avLst/>
          </a:prstGeom>
          <a:noFill/>
          <a:ln>
            <a:noFill/>
          </a:ln>
        </p:spPr>
      </p:pic>
      <p:sp>
        <p:nvSpPr>
          <p:cNvPr id="250" name="Google Shape;250;p32"/>
          <p:cNvSpPr txBox="1"/>
          <p:nvPr/>
        </p:nvSpPr>
        <p:spPr>
          <a:xfrm>
            <a:off x="235131" y="342815"/>
            <a:ext cx="1169125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dirty="0">
                <a:solidFill>
                  <a:srgbClr val="7030A0"/>
                </a:solidFill>
                <a:latin typeface="Arial" panose="020B0604020202020204" pitchFamily="34" charset="0"/>
                <a:ea typeface="Calibri"/>
                <a:cs typeface="Arial" panose="020B0604020202020204" pitchFamily="34" charset="0"/>
                <a:sym typeface="Calibri"/>
              </a:rPr>
              <a:t>Pueden ver cuando toman la llama que dice conectado en ambos teléfonos</a:t>
            </a:r>
            <a:endParaRPr sz="2400" b="1" dirty="0">
              <a:solidFill>
                <a:srgbClr val="7030A0"/>
              </a:solidFill>
              <a:latin typeface="Arial" panose="020B0604020202020204" pitchFamily="34" charset="0"/>
              <a:ea typeface="Calibri"/>
              <a:cs typeface="Arial" panose="020B0604020202020204" pitchFamily="34" charset="0"/>
              <a:sym typeface="Calibri"/>
            </a:endParaRPr>
          </a:p>
        </p:txBody>
      </p:sp>
      <p:sp>
        <p:nvSpPr>
          <p:cNvPr id="2" name="Rectángulo redondeado 1"/>
          <p:cNvSpPr/>
          <p:nvPr/>
        </p:nvSpPr>
        <p:spPr>
          <a:xfrm>
            <a:off x="7394331" y="1916723"/>
            <a:ext cx="659423" cy="298939"/>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sp>
        <p:nvSpPr>
          <p:cNvPr id="5" name="Rectángulo redondeado 4"/>
          <p:cNvSpPr/>
          <p:nvPr/>
        </p:nvSpPr>
        <p:spPr>
          <a:xfrm>
            <a:off x="1515208" y="1916722"/>
            <a:ext cx="659423" cy="298939"/>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sp>
        <p:nvSpPr>
          <p:cNvPr id="6" name="Rectángulo redondeado 5"/>
          <p:cNvSpPr/>
          <p:nvPr/>
        </p:nvSpPr>
        <p:spPr>
          <a:xfrm>
            <a:off x="2511669" y="2878014"/>
            <a:ext cx="659423" cy="298939"/>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sp>
        <p:nvSpPr>
          <p:cNvPr id="7" name="Rectángulo redondeado 6"/>
          <p:cNvSpPr/>
          <p:nvPr/>
        </p:nvSpPr>
        <p:spPr>
          <a:xfrm>
            <a:off x="2511669" y="2233490"/>
            <a:ext cx="659423" cy="298939"/>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sp>
        <p:nvSpPr>
          <p:cNvPr id="8" name="Rectángulo redondeado 7"/>
          <p:cNvSpPr/>
          <p:nvPr/>
        </p:nvSpPr>
        <p:spPr>
          <a:xfrm>
            <a:off x="8466993" y="2233490"/>
            <a:ext cx="659423" cy="298939"/>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sp>
        <p:nvSpPr>
          <p:cNvPr id="9" name="Rectángulo redondeado 8"/>
          <p:cNvSpPr/>
          <p:nvPr/>
        </p:nvSpPr>
        <p:spPr>
          <a:xfrm>
            <a:off x="8364416" y="2878014"/>
            <a:ext cx="659423" cy="298939"/>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00">
              <a:latin typeface="Arial" panose="020B0604020202020204" pitchFamily="34" charset="0"/>
              <a:cs typeface="Arial" panose="020B0604020202020204" pitchFamily="34" charset="0"/>
            </a:endParaRPr>
          </a:p>
        </p:txBody>
      </p:sp>
      <p:cxnSp>
        <p:nvCxnSpPr>
          <p:cNvPr id="4" name="Conector recto de flecha 3"/>
          <p:cNvCxnSpPr/>
          <p:nvPr/>
        </p:nvCxnSpPr>
        <p:spPr>
          <a:xfrm>
            <a:off x="1844919" y="2233490"/>
            <a:ext cx="1628043" cy="38771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1844919" y="5969977"/>
            <a:ext cx="9646627" cy="646331"/>
          </a:xfrm>
          <a:prstGeom prst="rect">
            <a:avLst/>
          </a:prstGeom>
          <a:noFill/>
        </p:spPr>
        <p:txBody>
          <a:bodyPr wrap="square" rtlCol="0">
            <a:spAutoFit/>
          </a:bodyPr>
          <a:lstStyle/>
          <a:p>
            <a:r>
              <a:rPr lang="en-US" sz="1800" dirty="0">
                <a:solidFill>
                  <a:srgbClr val="FF0000"/>
                </a:solidFill>
                <a:latin typeface="Arial" panose="020B0604020202020204" pitchFamily="34" charset="0"/>
                <a:cs typeface="Arial" panose="020B0604020202020204" pitchFamily="34" charset="0"/>
              </a:rPr>
              <a:t>El telefono al </a:t>
            </a:r>
            <a:r>
              <a:rPr lang="en-US" sz="1800" dirty="0">
                <a:solidFill>
                  <a:srgbClr val="FF0000"/>
                </a:solidFill>
                <a:highlight>
                  <a:srgbClr val="FFFF00"/>
                </a:highlight>
                <a:latin typeface="Arial" panose="020B0604020202020204" pitchFamily="34" charset="0"/>
                <a:cs typeface="Arial" panose="020B0604020202020204" pitchFamily="34" charset="0"/>
              </a:rPr>
              <a:t>marcar</a:t>
            </a:r>
            <a:r>
              <a:rPr lang="en-US" sz="1800" dirty="0">
                <a:solidFill>
                  <a:srgbClr val="FF0000"/>
                </a:solidFill>
                <a:latin typeface="Arial" panose="020B0604020202020204" pitchFamily="34" charset="0"/>
                <a:cs typeface="Arial" panose="020B0604020202020204" pitchFamily="34" charset="0"/>
              </a:rPr>
              <a:t> la otra extension sonara y al contestarlo presentara un mesaje que dice Connected</a:t>
            </a:r>
            <a:endParaRPr lang="es-ES" sz="1800" dirty="0">
              <a:solidFill>
                <a:srgbClr val="FF0000"/>
              </a:solidFill>
              <a:latin typeface="Arial" panose="020B0604020202020204" pitchFamily="34" charset="0"/>
              <a:cs typeface="Arial" panose="020B0604020202020204" pitchFamily="34" charset="0"/>
            </a:endParaRPr>
          </a:p>
        </p:txBody>
      </p:sp>
      <p:cxnSp>
        <p:nvCxnSpPr>
          <p:cNvPr id="14" name="Conector recto de flecha 13"/>
          <p:cNvCxnSpPr>
            <a:stCxn id="2" idx="2"/>
          </p:cNvCxnSpPr>
          <p:nvPr/>
        </p:nvCxnSpPr>
        <p:spPr>
          <a:xfrm flipH="1">
            <a:off x="3784420" y="2215662"/>
            <a:ext cx="3939623" cy="38949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 y="1266145"/>
            <a:ext cx="12192000" cy="4534916"/>
          </a:xfrm>
          <a:prstGeom prst="rect">
            <a:avLst/>
          </a:prstGeom>
        </p:spPr>
      </p:pic>
      <p:sp>
        <p:nvSpPr>
          <p:cNvPr id="3" name="CuadroTexto 2"/>
          <p:cNvSpPr txBox="1"/>
          <p:nvPr/>
        </p:nvSpPr>
        <p:spPr>
          <a:xfrm>
            <a:off x="208081" y="65816"/>
            <a:ext cx="11691258" cy="1200329"/>
          </a:xfrm>
          <a:prstGeom prst="rect">
            <a:avLst/>
          </a:prstGeom>
          <a:noFill/>
        </p:spPr>
        <p:txBody>
          <a:bodyPr wrap="square" rtlCol="0">
            <a:spAutoFit/>
          </a:bodyPr>
          <a:lstStyle/>
          <a:p>
            <a:pPr algn="just"/>
            <a:r>
              <a:rPr lang="en-US" b="1" dirty="0">
                <a:solidFill>
                  <a:srgbClr val="7030A0"/>
                </a:solidFill>
              </a:rPr>
              <a:t>Esperan uno segundos, en algunos casos un minute o varios, nos saldra en la pantalla en la zona que dices GUI las extensiones asignadas. Ahora Pueden probar marcando las Extenciones o Numeros que han creado de un telefono a otro, si tienen bocinas, podran escuchar como suenan como Telefonos normales. Nota algunas veces debemos </a:t>
            </a:r>
            <a:r>
              <a:rPr lang="en-US" b="1" dirty="0" err="1">
                <a:solidFill>
                  <a:srgbClr val="7030A0"/>
                </a:solidFill>
              </a:rPr>
              <a:t>quitar</a:t>
            </a:r>
            <a:r>
              <a:rPr lang="en-US" b="1" dirty="0">
                <a:solidFill>
                  <a:srgbClr val="7030A0"/>
                </a:solidFill>
              </a:rPr>
              <a:t> el cable de energia al Tel y volver colocarlo,</a:t>
            </a:r>
            <a:endParaRPr lang="es-ES" b="1" dirty="0">
              <a:solidFill>
                <a:srgbClr val="7030A0"/>
              </a:solidFill>
            </a:endParaRPr>
          </a:p>
        </p:txBody>
      </p:sp>
      <p:sp>
        <p:nvSpPr>
          <p:cNvPr id="4" name="CuadroTexto 3"/>
          <p:cNvSpPr txBox="1"/>
          <p:nvPr/>
        </p:nvSpPr>
        <p:spPr>
          <a:xfrm>
            <a:off x="250371" y="5696458"/>
            <a:ext cx="11691258" cy="1200329"/>
          </a:xfrm>
          <a:prstGeom prst="rect">
            <a:avLst/>
          </a:prstGeom>
          <a:noFill/>
        </p:spPr>
        <p:txBody>
          <a:bodyPr wrap="square" rtlCol="0">
            <a:spAutoFit/>
          </a:bodyPr>
          <a:lstStyle/>
          <a:p>
            <a:pPr algn="ctr"/>
            <a:r>
              <a:rPr lang="en-US" sz="2400" b="1" dirty="0">
                <a:solidFill>
                  <a:srgbClr val="7030A0"/>
                </a:solidFill>
              </a:rPr>
              <a:t>Pueden ver que dice llamando, y  esta parpadeando en rojo en espera de que tomen la llamada, en su caso deben el escuchar el tono, si no es porque esta desactivado y lo podemos hacer en la siguiente diapositive.</a:t>
            </a:r>
            <a:endParaRPr lang="es-ES" sz="2400" b="1" dirty="0">
              <a:solidFill>
                <a:srgbClr val="7030A0"/>
              </a:solidFill>
            </a:endParaRPr>
          </a:p>
        </p:txBody>
      </p:sp>
    </p:spTree>
    <p:extLst>
      <p:ext uri="{BB962C8B-B14F-4D97-AF65-F5344CB8AC3E}">
        <p14:creationId xmlns:p14="http://schemas.microsoft.com/office/powerpoint/2010/main" val="1115012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73D45-902D-4A76-AE27-133D38D32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782" y="0"/>
            <a:ext cx="9395258" cy="6858000"/>
          </a:xfrm>
          <a:prstGeom prst="rect">
            <a:avLst/>
          </a:prstGeom>
        </p:spPr>
      </p:pic>
      <p:pic>
        <p:nvPicPr>
          <p:cNvPr id="5" name="Picture 4">
            <a:extLst>
              <a:ext uri="{FF2B5EF4-FFF2-40B4-BE49-F238E27FC236}">
                <a16:creationId xmlns:a16="http://schemas.microsoft.com/office/drawing/2014/main" id="{AA0AEDC0-939E-4554-9DE2-986AB22A9504}"/>
              </a:ext>
            </a:extLst>
          </p:cNvPr>
          <p:cNvPicPr>
            <a:picLocks noChangeAspect="1"/>
          </p:cNvPicPr>
          <p:nvPr/>
        </p:nvPicPr>
        <p:blipFill>
          <a:blip r:embed="rId3"/>
          <a:stretch>
            <a:fillRect/>
          </a:stretch>
        </p:blipFill>
        <p:spPr>
          <a:xfrm>
            <a:off x="214413" y="-1"/>
            <a:ext cx="5213797" cy="3258589"/>
          </a:xfrm>
          <a:prstGeom prst="rect">
            <a:avLst/>
          </a:prstGeom>
        </p:spPr>
      </p:pic>
      <p:sp>
        <p:nvSpPr>
          <p:cNvPr id="6" name="Oval 5">
            <a:extLst>
              <a:ext uri="{FF2B5EF4-FFF2-40B4-BE49-F238E27FC236}">
                <a16:creationId xmlns:a16="http://schemas.microsoft.com/office/drawing/2014/main" id="{8C68D83B-93DB-4173-BEDE-CFA40AD60578}"/>
              </a:ext>
            </a:extLst>
          </p:cNvPr>
          <p:cNvSpPr/>
          <p:nvPr/>
        </p:nvSpPr>
        <p:spPr>
          <a:xfrm>
            <a:off x="1064029" y="324196"/>
            <a:ext cx="723207" cy="3990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E92BE6EE-8BA9-4E2A-A631-0E445CB79A33}"/>
              </a:ext>
            </a:extLst>
          </p:cNvPr>
          <p:cNvSpPr/>
          <p:nvPr/>
        </p:nvSpPr>
        <p:spPr>
          <a:xfrm>
            <a:off x="1425632" y="723206"/>
            <a:ext cx="1030779" cy="3241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1B2F9362-1395-4966-8310-6BFCB43845F4}"/>
              </a:ext>
            </a:extLst>
          </p:cNvPr>
          <p:cNvSpPr/>
          <p:nvPr/>
        </p:nvSpPr>
        <p:spPr>
          <a:xfrm>
            <a:off x="8670175" y="885304"/>
            <a:ext cx="1263534" cy="1620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a16="http://schemas.microsoft.com/office/drawing/2014/main" id="{AA8E30ED-9262-4790-B207-3A114E18F01F}"/>
              </a:ext>
            </a:extLst>
          </p:cNvPr>
          <p:cNvCxnSpPr>
            <a:endCxn id="8" idx="1"/>
          </p:cNvCxnSpPr>
          <p:nvPr/>
        </p:nvCxnSpPr>
        <p:spPr>
          <a:xfrm>
            <a:off x="2456411" y="885304"/>
            <a:ext cx="6213764" cy="810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4DBAC9-715E-49E8-B7D7-DBA009633928}"/>
              </a:ext>
            </a:extLst>
          </p:cNvPr>
          <p:cNvSpPr txBox="1"/>
          <p:nvPr/>
        </p:nvSpPr>
        <p:spPr>
          <a:xfrm>
            <a:off x="214413" y="2818015"/>
            <a:ext cx="4382525" cy="2246769"/>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Aqui como pueden ver, van a esta opcion, que dice Options, y le dan donde dice Preferences…. Y luego buscan donde dice Play Telephony Sound y listo. Pueden Volver a probar el audio del telefono sonando.</a:t>
            </a:r>
            <a:endParaRPr lang="es-DO" sz="2000" b="1" dirty="0">
              <a:latin typeface="Arial" panose="020B0604020202020204" pitchFamily="34" charset="0"/>
              <a:cs typeface="Arial" panose="020B0604020202020204" pitchFamily="34" charset="0"/>
            </a:endParaRPr>
          </a:p>
        </p:txBody>
      </p:sp>
      <p:sp>
        <p:nvSpPr>
          <p:cNvPr id="12" name="Arrow: Down 11">
            <a:extLst>
              <a:ext uri="{FF2B5EF4-FFF2-40B4-BE49-F238E27FC236}">
                <a16:creationId xmlns:a16="http://schemas.microsoft.com/office/drawing/2014/main" id="{E8C99906-D985-4D65-890E-0F32B2806F57}"/>
              </a:ext>
            </a:extLst>
          </p:cNvPr>
          <p:cNvSpPr/>
          <p:nvPr/>
        </p:nvSpPr>
        <p:spPr>
          <a:xfrm>
            <a:off x="2202873" y="2302625"/>
            <a:ext cx="365760" cy="515389"/>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160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1"/>
          <p:cNvSpPr>
            <a:spLocks noGrp="1"/>
          </p:cNvSpPr>
          <p:nvPr>
            <p:ph type="title"/>
          </p:nvPr>
        </p:nvSpPr>
        <p:spPr>
          <a:xfrm>
            <a:off x="1253569" y="225657"/>
            <a:ext cx="9473648" cy="590217"/>
          </a:xfrm>
        </p:spPr>
        <p:txBody>
          <a:bodyPr>
            <a:normAutofit fontScale="90000"/>
          </a:bodyPr>
          <a:lstStyle/>
          <a:p>
            <a:pPr algn="ctr"/>
            <a:r>
              <a:rPr lang="es-MX" altLang="es-ES" sz="3733" b="1" dirty="0">
                <a:solidFill>
                  <a:srgbClr val="0070C0"/>
                </a:solidFill>
              </a:rPr>
              <a:t>Los Medios de transmisión (No Guiados)</a:t>
            </a:r>
          </a:p>
        </p:txBody>
      </p:sp>
      <p:sp>
        <p:nvSpPr>
          <p:cNvPr id="25603" name="AutoShape 2" descr="Resultado de imagen para tableta samsung"/>
          <p:cNvSpPr>
            <a:spLocks noChangeAspect="1" noChangeArrowheads="1"/>
          </p:cNvSpPr>
          <p:nvPr/>
        </p:nvSpPr>
        <p:spPr bwMode="auto">
          <a:xfrm>
            <a:off x="155575"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97" tIns="47549" rIns="95097" bIns="47549"/>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s-ES" altLang="es-ES" sz="2400" dirty="0"/>
          </a:p>
        </p:txBody>
      </p:sp>
      <p:pic>
        <p:nvPicPr>
          <p:cNvPr id="25604" name="Imagen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74661" y="1118786"/>
            <a:ext cx="2087563"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Imagen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378" y="1744961"/>
            <a:ext cx="2816225"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Imagen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92368" y="1421060"/>
            <a:ext cx="5072065" cy="283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Imagen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3570" y="4621580"/>
            <a:ext cx="1656141" cy="165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Imagen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04000" y="5171026"/>
            <a:ext cx="2476493" cy="1454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1475825" y="3911896"/>
            <a:ext cx="785329" cy="465359"/>
          </a:xfrm>
          <a:prstGeom prst="rect">
            <a:avLst/>
          </a:prstGeom>
          <a:noFill/>
        </p:spPr>
        <p:txBody>
          <a:bodyPr wrap="square" lIns="95097" tIns="47549" rIns="95097" bIns="47549" rtlCol="0">
            <a:spAutoFit/>
          </a:bodyPr>
          <a:lstStyle/>
          <a:p>
            <a:pPr algn="ctr"/>
            <a:r>
              <a:rPr lang="es-DO" sz="2400" b="1" dirty="0">
                <a:solidFill>
                  <a:srgbClr val="0070C0"/>
                </a:solidFill>
              </a:rPr>
              <a:t>WIFI</a:t>
            </a:r>
          </a:p>
        </p:txBody>
      </p:sp>
      <p:sp>
        <p:nvSpPr>
          <p:cNvPr id="10" name="CuadroTexto 9"/>
          <p:cNvSpPr txBox="1"/>
          <p:nvPr/>
        </p:nvSpPr>
        <p:spPr>
          <a:xfrm>
            <a:off x="4262783" y="4331403"/>
            <a:ext cx="4682435" cy="465359"/>
          </a:xfrm>
          <a:prstGeom prst="rect">
            <a:avLst/>
          </a:prstGeom>
          <a:noFill/>
        </p:spPr>
        <p:txBody>
          <a:bodyPr wrap="square" lIns="95097" tIns="47549" rIns="95097" bIns="47549" rtlCol="0">
            <a:spAutoFit/>
          </a:bodyPr>
          <a:lstStyle/>
          <a:p>
            <a:pPr algn="ctr"/>
            <a:r>
              <a:rPr lang="es-DO" sz="2400" b="1" dirty="0">
                <a:solidFill>
                  <a:srgbClr val="0070C0"/>
                </a:solidFill>
              </a:rPr>
              <a:t>Antenas de Trasmisión y Parábolas</a:t>
            </a:r>
          </a:p>
        </p:txBody>
      </p:sp>
      <p:sp>
        <p:nvSpPr>
          <p:cNvPr id="11" name="CuadroTexto 10"/>
          <p:cNvSpPr txBox="1"/>
          <p:nvPr/>
        </p:nvSpPr>
        <p:spPr>
          <a:xfrm>
            <a:off x="9629224" y="3491782"/>
            <a:ext cx="2111513" cy="465359"/>
          </a:xfrm>
          <a:prstGeom prst="rect">
            <a:avLst/>
          </a:prstGeom>
          <a:noFill/>
        </p:spPr>
        <p:txBody>
          <a:bodyPr wrap="square" lIns="95097" tIns="47549" rIns="95097" bIns="47549" rtlCol="0">
            <a:spAutoFit/>
          </a:bodyPr>
          <a:lstStyle/>
          <a:p>
            <a:pPr algn="ctr"/>
            <a:r>
              <a:rPr lang="es-DO" sz="2400" b="1" dirty="0">
                <a:solidFill>
                  <a:srgbClr val="0070C0"/>
                </a:solidFill>
              </a:rPr>
              <a:t>Satélites</a:t>
            </a:r>
          </a:p>
        </p:txBody>
      </p:sp>
      <p:sp>
        <p:nvSpPr>
          <p:cNvPr id="12" name="CuadroTexto 11"/>
          <p:cNvSpPr txBox="1"/>
          <p:nvPr/>
        </p:nvSpPr>
        <p:spPr>
          <a:xfrm>
            <a:off x="9350069" y="5564022"/>
            <a:ext cx="2312156" cy="957994"/>
          </a:xfrm>
          <a:prstGeom prst="rect">
            <a:avLst/>
          </a:prstGeom>
          <a:noFill/>
        </p:spPr>
        <p:txBody>
          <a:bodyPr wrap="square" lIns="95097" tIns="47549" rIns="95097" bIns="47549" rtlCol="0">
            <a:spAutoFit/>
          </a:bodyPr>
          <a:lstStyle/>
          <a:p>
            <a:pPr algn="ctr"/>
            <a:r>
              <a:rPr lang="es-ES" sz="1867" b="1" dirty="0">
                <a:solidFill>
                  <a:srgbClr val="0070C0"/>
                </a:solidFill>
              </a:rPr>
              <a:t>Tecnología de Banda Ancha inalámbrica, contrincante de la 4G</a:t>
            </a:r>
            <a:endParaRPr lang="es-DO" sz="1867" b="1" dirty="0">
              <a:solidFill>
                <a:srgbClr val="0070C0"/>
              </a:solidFill>
            </a:endParaRPr>
          </a:p>
        </p:txBody>
      </p:sp>
      <p:sp>
        <p:nvSpPr>
          <p:cNvPr id="13" name="CuadroTexto 12"/>
          <p:cNvSpPr txBox="1"/>
          <p:nvPr/>
        </p:nvSpPr>
        <p:spPr>
          <a:xfrm>
            <a:off x="349768" y="6289143"/>
            <a:ext cx="5989984" cy="465359"/>
          </a:xfrm>
          <a:prstGeom prst="rect">
            <a:avLst/>
          </a:prstGeom>
          <a:noFill/>
        </p:spPr>
        <p:txBody>
          <a:bodyPr wrap="square" lIns="95097" tIns="47549" rIns="95097" bIns="47549" rtlCol="0">
            <a:spAutoFit/>
          </a:bodyPr>
          <a:lstStyle/>
          <a:p>
            <a:pPr algn="ctr"/>
            <a:r>
              <a:rPr lang="es-ES" sz="2400" b="1" dirty="0">
                <a:solidFill>
                  <a:srgbClr val="0070C0"/>
                </a:solidFill>
              </a:rPr>
              <a:t> </a:t>
            </a:r>
            <a:r>
              <a:rPr lang="es-ES" sz="2400" b="1" u="sng" dirty="0">
                <a:solidFill>
                  <a:srgbClr val="0070C0"/>
                </a:solidFill>
              </a:rPr>
              <a:t>Redes Inalámbricas de Área Personal</a:t>
            </a:r>
            <a:r>
              <a:rPr lang="es-ES" sz="2400" b="1" dirty="0">
                <a:solidFill>
                  <a:srgbClr val="0070C0"/>
                </a:solidFill>
              </a:rPr>
              <a:t> (WPAN)</a:t>
            </a:r>
            <a:endParaRPr lang="es-DO" sz="2400" b="1" dirty="0">
              <a:solidFill>
                <a:srgbClr val="0070C0"/>
              </a:solidFill>
            </a:endParaRPr>
          </a:p>
        </p:txBody>
      </p:sp>
      <p:pic>
        <p:nvPicPr>
          <p:cNvPr id="1026" name="Picture 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4796761"/>
            <a:ext cx="1423104" cy="142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6134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30" y="1211620"/>
            <a:ext cx="11691259" cy="4434759"/>
          </a:xfrm>
          <a:prstGeom prst="rect">
            <a:avLst/>
          </a:prstGeom>
        </p:spPr>
      </p:pic>
      <p:sp>
        <p:nvSpPr>
          <p:cNvPr id="3" name="CuadroTexto 2"/>
          <p:cNvSpPr txBox="1"/>
          <p:nvPr/>
        </p:nvSpPr>
        <p:spPr>
          <a:xfrm>
            <a:off x="235131" y="342815"/>
            <a:ext cx="11691258" cy="523220"/>
          </a:xfrm>
          <a:prstGeom prst="rect">
            <a:avLst/>
          </a:prstGeom>
          <a:noFill/>
        </p:spPr>
        <p:txBody>
          <a:bodyPr wrap="square" rtlCol="0">
            <a:spAutoFit/>
          </a:bodyPr>
          <a:lstStyle/>
          <a:p>
            <a:pPr algn="ctr"/>
            <a:r>
              <a:rPr lang="en-US" sz="2800" b="1" dirty="0">
                <a:solidFill>
                  <a:srgbClr val="7030A0"/>
                </a:solidFill>
                <a:latin typeface="Arial" panose="020B0604020202020204" pitchFamily="34" charset="0"/>
                <a:cs typeface="Arial" panose="020B0604020202020204" pitchFamily="34" charset="0"/>
              </a:rPr>
              <a:t>Pueden ver cuando toman la llama que dice conectado</a:t>
            </a:r>
            <a:endParaRPr lang="es-ES" sz="2800" b="1" dirty="0">
              <a:solidFill>
                <a:srgbClr val="7030A0"/>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13003EE4-E475-41A4-B9C3-C56AA94AC400}"/>
              </a:ext>
            </a:extLst>
          </p:cNvPr>
          <p:cNvSpPr/>
          <p:nvPr/>
        </p:nvSpPr>
        <p:spPr>
          <a:xfrm>
            <a:off x="2552007" y="2884515"/>
            <a:ext cx="556953" cy="299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B4CA4006-32EA-460E-8206-90EED0F06933}"/>
              </a:ext>
            </a:extLst>
          </p:cNvPr>
          <p:cNvCxnSpPr/>
          <p:nvPr/>
        </p:nvCxnSpPr>
        <p:spPr>
          <a:xfrm flipV="1">
            <a:off x="3075709" y="789709"/>
            <a:ext cx="5777346" cy="22444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8418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236A57D-2FF2-DC3A-EA8D-407323E84178}"/>
              </a:ext>
            </a:extLst>
          </p:cNvPr>
          <p:cNvPicPr>
            <a:picLocks noChangeAspect="1"/>
          </p:cNvPicPr>
          <p:nvPr/>
        </p:nvPicPr>
        <p:blipFill>
          <a:blip r:embed="rId2"/>
          <a:stretch>
            <a:fillRect/>
          </a:stretch>
        </p:blipFill>
        <p:spPr>
          <a:xfrm>
            <a:off x="0" y="611879"/>
            <a:ext cx="12192000" cy="5634241"/>
          </a:xfrm>
          <a:prstGeom prst="rect">
            <a:avLst/>
          </a:prstGeom>
        </p:spPr>
      </p:pic>
    </p:spTree>
    <p:extLst>
      <p:ext uri="{BB962C8B-B14F-4D97-AF65-F5344CB8AC3E}">
        <p14:creationId xmlns:p14="http://schemas.microsoft.com/office/powerpoint/2010/main" val="17944924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7695" y="4330957"/>
            <a:ext cx="11905307" cy="2246769"/>
          </a:xfrm>
          <a:prstGeom prst="rect">
            <a:avLst/>
          </a:prstGeom>
          <a:noFill/>
        </p:spPr>
        <p:txBody>
          <a:bodyPr wrap="square" rtlCol="0">
            <a:spAutoFit/>
          </a:bodyPr>
          <a:lstStyle/>
          <a:p>
            <a:pPr algn="just"/>
            <a:r>
              <a:rPr lang="es-ES" sz="2800" b="1" dirty="0">
                <a:solidFill>
                  <a:srgbClr val="7030A0"/>
                </a:solidFill>
                <a:latin typeface="Times New Roman" panose="02020603050405020304" pitchFamily="18" charset="0"/>
                <a:cs typeface="Times New Roman" panose="02020603050405020304" pitchFamily="18" charset="0"/>
              </a:rPr>
              <a:t>Espero que encuentren utilidad en esto y se motiven a apoyarse mutuamente. La cooperación entre compañeros es fundamental; cada uno puede brindar ayuda en áreas en las que otros puedan necesitar apoyo. Juntos, podemos trabajar de manera colaborativa para alcanzar nuestros objetivos de manera más efectiva. ¡Anímense a colaborar!</a:t>
            </a:r>
          </a:p>
        </p:txBody>
      </p:sp>
      <p:pic>
        <p:nvPicPr>
          <p:cNvPr id="1026" name="Picture 2" descr="Resultado de imagen para gif oh yeah">
            <a:extLst>
              <a:ext uri="{FF2B5EF4-FFF2-40B4-BE49-F238E27FC236}">
                <a16:creationId xmlns:a16="http://schemas.microsoft.com/office/drawing/2014/main" id="{B4BE1728-92AF-4E30-978B-4A3B5B4512B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97832" y="1071877"/>
            <a:ext cx="5715000" cy="3150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gif oh yeah">
            <a:extLst>
              <a:ext uri="{FF2B5EF4-FFF2-40B4-BE49-F238E27FC236}">
                <a16:creationId xmlns:a16="http://schemas.microsoft.com/office/drawing/2014/main" id="{EC08EA22-EAE9-4573-BBD8-FBD13612305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5098" y="1071877"/>
            <a:ext cx="5729069" cy="3150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D2B5EC-3147-4FAA-BB51-631C80ABA42F}"/>
              </a:ext>
            </a:extLst>
          </p:cNvPr>
          <p:cNvSpPr txBox="1"/>
          <p:nvPr/>
        </p:nvSpPr>
        <p:spPr>
          <a:xfrm>
            <a:off x="265098" y="124691"/>
            <a:ext cx="11647734" cy="707886"/>
          </a:xfrm>
          <a:prstGeom prst="rect">
            <a:avLst/>
          </a:prstGeom>
          <a:noFill/>
        </p:spPr>
        <p:txBody>
          <a:bodyPr wrap="square" rtlCol="0">
            <a:spAutoFit/>
          </a:bodyPr>
          <a:lstStyle/>
          <a:p>
            <a:pPr algn="ctr"/>
            <a:r>
              <a:rPr lang="en-US" sz="4000"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Grandioso verdad?</a:t>
            </a:r>
            <a:endParaRPr lang="es-DO" sz="4000"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5106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0.giphy.com/media/26BRKZ4gbwgxbif7i/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600199"/>
            <a:ext cx="5357273" cy="4373284"/>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1"/>
          <p:cNvSpPr/>
          <p:nvPr/>
        </p:nvSpPr>
        <p:spPr>
          <a:xfrm>
            <a:off x="1759998" y="364941"/>
            <a:ext cx="8672003" cy="646331"/>
          </a:xfrm>
          <a:prstGeom prst="rect">
            <a:avLst/>
          </a:prstGeom>
        </p:spPr>
        <p:txBody>
          <a:bodyPr wrap="square" lIns="91440" tIns="45720" rIns="91440" bIns="45720">
            <a:spAutoFit/>
          </a:bodyPr>
          <a:lstStyle/>
          <a:p>
            <a:pPr algn="ctr"/>
            <a:r>
              <a:rPr lang="es-ES" sz="3600" b="1" dirty="0">
                <a:solidFill>
                  <a:srgbClr val="002060"/>
                </a:solidFill>
              </a:rPr>
              <a:t>Preguntas, Dudas o Comentarios.</a:t>
            </a:r>
          </a:p>
        </p:txBody>
      </p:sp>
      <p:pic>
        <p:nvPicPr>
          <p:cNvPr id="2" name="Picture 2" descr="https://www.excelfreeblog.com/wp-content/uploads/2017/09/giphy-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98601"/>
            <a:ext cx="6146800" cy="479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8186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Resultado de image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9116" y="1312036"/>
            <a:ext cx="11052312"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9386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AF27779-10E8-5AC2-3C51-AC9D56B80581}"/>
              </a:ext>
            </a:extLst>
          </p:cNvPr>
          <p:cNvSpPr txBox="1"/>
          <p:nvPr/>
        </p:nvSpPr>
        <p:spPr>
          <a:xfrm>
            <a:off x="481379" y="192909"/>
            <a:ext cx="11326690" cy="6186309"/>
          </a:xfrm>
          <a:prstGeom prst="rect">
            <a:avLst/>
          </a:prstGeom>
          <a:noFill/>
        </p:spPr>
        <p:txBody>
          <a:bodyPr wrap="square">
            <a:spAutoFit/>
          </a:bodyPr>
          <a:lstStyle/>
          <a:p>
            <a:pPr algn="just"/>
            <a:r>
              <a:rPr lang="es-ES" b="1" i="0" dirty="0">
                <a:effectLst/>
                <a:latin typeface="Söhne"/>
              </a:rPr>
              <a:t>Medios de Transmisión No Guiados (Inalámbricos)</a:t>
            </a:r>
            <a:r>
              <a:rPr lang="es-ES" b="0" i="0" dirty="0">
                <a:effectLst/>
                <a:latin typeface="Söhne"/>
              </a:rPr>
              <a:t>:</a:t>
            </a:r>
          </a:p>
          <a:p>
            <a:pPr algn="just"/>
            <a:endParaRPr lang="es-ES" b="0" i="0" dirty="0">
              <a:effectLst/>
              <a:latin typeface="Söhne"/>
            </a:endParaRPr>
          </a:p>
          <a:p>
            <a:pPr algn="just">
              <a:buFont typeface="+mj-lt"/>
              <a:buAutoNum type="arabicPeriod"/>
            </a:pPr>
            <a:r>
              <a:rPr lang="es-ES" b="1" i="0" dirty="0">
                <a:effectLst/>
                <a:latin typeface="Söhne"/>
              </a:rPr>
              <a:t>Radiofrecuencia (RF)</a:t>
            </a:r>
            <a:r>
              <a:rPr lang="es-ES" b="0" i="0" dirty="0">
                <a:effectLst/>
                <a:latin typeface="Söhne"/>
              </a:rPr>
              <a:t>:</a:t>
            </a:r>
          </a:p>
          <a:p>
            <a:pPr algn="just">
              <a:buFont typeface="+mj-lt"/>
              <a:buAutoNum type="arabicPeriod"/>
            </a:pPr>
            <a:endParaRPr lang="es-ES" b="0" i="0" dirty="0">
              <a:effectLst/>
              <a:latin typeface="Söhne"/>
            </a:endParaRPr>
          </a:p>
          <a:p>
            <a:pPr marL="742950" lvl="1" indent="-285750" algn="just">
              <a:buFont typeface="+mj-lt"/>
              <a:buAutoNum type="arabicPeriod"/>
            </a:pPr>
            <a:r>
              <a:rPr lang="es-ES" b="0" i="0" dirty="0">
                <a:effectLst/>
                <a:highlight>
                  <a:srgbClr val="00FFFF"/>
                </a:highlight>
                <a:latin typeface="Söhne"/>
              </a:rPr>
              <a:t>Descripción</a:t>
            </a:r>
            <a:r>
              <a:rPr lang="es-ES" b="0" i="0" dirty="0">
                <a:effectLst/>
                <a:latin typeface="Söhne"/>
              </a:rPr>
              <a:t>: Utiliza ondas electromagnéticas para la transmisión. Ejemplos incluyen Wi-Fi, Bluetooth, y comunicación por radio y televisión.</a:t>
            </a:r>
          </a:p>
          <a:p>
            <a:pPr marL="742950" lvl="1" indent="-285750" algn="just">
              <a:buFont typeface="+mj-lt"/>
              <a:buAutoNum type="arabicPeriod"/>
            </a:pPr>
            <a:r>
              <a:rPr lang="es-ES" b="0" i="0" dirty="0">
                <a:effectLst/>
                <a:highlight>
                  <a:srgbClr val="00FFFF"/>
                </a:highlight>
                <a:latin typeface="Söhne"/>
              </a:rPr>
              <a:t>Ventajas</a:t>
            </a:r>
            <a:r>
              <a:rPr lang="es-ES" b="0" i="0" dirty="0">
                <a:effectLst/>
                <a:latin typeface="Söhne"/>
              </a:rPr>
              <a:t>: Movilidad, conveniencia, adecuado para aplicaciones inalámbricas.</a:t>
            </a:r>
          </a:p>
          <a:p>
            <a:pPr marL="742950" lvl="1" indent="-285750" algn="just">
              <a:buFont typeface="+mj-lt"/>
              <a:buAutoNum type="arabicPeriod"/>
            </a:pPr>
            <a:r>
              <a:rPr lang="es-ES" b="0" i="0" dirty="0">
                <a:effectLst/>
                <a:highlight>
                  <a:srgbClr val="00FFFF"/>
                </a:highlight>
                <a:latin typeface="Söhne"/>
              </a:rPr>
              <a:t>Desventajas</a:t>
            </a:r>
            <a:r>
              <a:rPr lang="es-ES" b="0" i="0" dirty="0">
                <a:effectLst/>
                <a:latin typeface="Söhne"/>
              </a:rPr>
              <a:t>: Susceptible a interferencias y limitaciones en la velocidad y el alcance.</a:t>
            </a:r>
          </a:p>
          <a:p>
            <a:pPr marL="742950" lvl="1" indent="-285750" algn="just">
              <a:buFont typeface="+mj-lt"/>
              <a:buAutoNum type="arabicPeriod"/>
            </a:pPr>
            <a:endParaRPr lang="es-ES" b="0" i="0" dirty="0">
              <a:effectLst/>
              <a:latin typeface="Söhne"/>
            </a:endParaRPr>
          </a:p>
          <a:p>
            <a:pPr algn="just">
              <a:buFont typeface="+mj-lt"/>
              <a:buAutoNum type="arabicPeriod"/>
            </a:pPr>
            <a:r>
              <a:rPr lang="es-ES" b="1" i="0" dirty="0">
                <a:effectLst/>
                <a:latin typeface="Söhne"/>
              </a:rPr>
              <a:t>Infrarrojo (IR)</a:t>
            </a:r>
            <a:r>
              <a:rPr lang="es-ES" b="0" i="0" dirty="0">
                <a:effectLst/>
                <a:latin typeface="Söhne"/>
              </a:rPr>
              <a:t>:</a:t>
            </a:r>
          </a:p>
          <a:p>
            <a:pPr algn="just">
              <a:buFont typeface="+mj-lt"/>
              <a:buAutoNum type="arabicPeriod"/>
            </a:pPr>
            <a:endParaRPr lang="es-ES" b="0" i="0" dirty="0">
              <a:effectLst/>
              <a:latin typeface="Söhne"/>
            </a:endParaRPr>
          </a:p>
          <a:p>
            <a:pPr marL="742950" lvl="1" indent="-285750" algn="just">
              <a:buFont typeface="+mj-lt"/>
              <a:buAutoNum type="arabicPeriod"/>
            </a:pPr>
            <a:r>
              <a:rPr lang="es-ES" b="0" i="0" dirty="0">
                <a:effectLst/>
                <a:highlight>
                  <a:srgbClr val="00FFFF"/>
                </a:highlight>
                <a:latin typeface="Söhne"/>
              </a:rPr>
              <a:t>Descripción</a:t>
            </a:r>
            <a:r>
              <a:rPr lang="es-ES" b="0" i="0" dirty="0">
                <a:effectLst/>
                <a:latin typeface="Söhne"/>
              </a:rPr>
              <a:t>: Utiliza luz infrarroja para la transmisión. A menudo se encuentra en controles remotos y transmisores de datos de corta distancia.</a:t>
            </a:r>
          </a:p>
          <a:p>
            <a:pPr marL="742950" lvl="1" indent="-285750" algn="just">
              <a:buFont typeface="+mj-lt"/>
              <a:buAutoNum type="arabicPeriod"/>
            </a:pPr>
            <a:r>
              <a:rPr lang="es-ES" b="0" i="0" dirty="0">
                <a:effectLst/>
                <a:highlight>
                  <a:srgbClr val="00FFFF"/>
                </a:highlight>
                <a:latin typeface="Söhne"/>
              </a:rPr>
              <a:t>Ventajas</a:t>
            </a:r>
            <a:r>
              <a:rPr lang="es-ES" b="0" i="0" dirty="0">
                <a:effectLst/>
                <a:latin typeface="Söhne"/>
              </a:rPr>
              <a:t>: Bajo costo, adecuado para aplicaciones de corta distancia.</a:t>
            </a:r>
          </a:p>
          <a:p>
            <a:pPr marL="742950" lvl="1" indent="-285750" algn="just">
              <a:buFont typeface="+mj-lt"/>
              <a:buAutoNum type="arabicPeriod"/>
            </a:pPr>
            <a:r>
              <a:rPr lang="es-ES" b="0" i="0" dirty="0">
                <a:effectLst/>
                <a:highlight>
                  <a:srgbClr val="00FFFF"/>
                </a:highlight>
                <a:latin typeface="Söhne"/>
              </a:rPr>
              <a:t>Desventajas</a:t>
            </a:r>
            <a:r>
              <a:rPr lang="es-ES" b="0" i="0" dirty="0">
                <a:effectLst/>
                <a:latin typeface="Söhne"/>
              </a:rPr>
              <a:t>: Requiere línea de visión directa, alcance limitado.</a:t>
            </a:r>
          </a:p>
          <a:p>
            <a:pPr marL="742950" lvl="1" indent="-285750" algn="just">
              <a:buFont typeface="+mj-lt"/>
              <a:buAutoNum type="arabicPeriod"/>
            </a:pPr>
            <a:endParaRPr lang="es-ES" b="0" i="0" dirty="0">
              <a:effectLst/>
              <a:latin typeface="Söhne"/>
            </a:endParaRPr>
          </a:p>
          <a:p>
            <a:pPr algn="just">
              <a:buFont typeface="+mj-lt"/>
              <a:buAutoNum type="arabicPeriod"/>
            </a:pPr>
            <a:r>
              <a:rPr lang="es-ES" b="1" i="0" dirty="0">
                <a:effectLst/>
                <a:latin typeface="Söhne"/>
              </a:rPr>
              <a:t>Microondas y Satélites</a:t>
            </a:r>
            <a:r>
              <a:rPr lang="es-ES" b="0" i="0" dirty="0">
                <a:effectLst/>
                <a:latin typeface="Söhne"/>
              </a:rPr>
              <a:t>:</a:t>
            </a:r>
          </a:p>
          <a:p>
            <a:pPr algn="just">
              <a:buFont typeface="+mj-lt"/>
              <a:buAutoNum type="arabicPeriod"/>
            </a:pPr>
            <a:endParaRPr lang="es-ES" b="0" i="0" dirty="0">
              <a:effectLst/>
              <a:latin typeface="Söhne"/>
            </a:endParaRPr>
          </a:p>
          <a:p>
            <a:pPr marL="742950" lvl="1" indent="-285750" algn="just">
              <a:buFont typeface="+mj-lt"/>
              <a:buAutoNum type="arabicPeriod"/>
            </a:pPr>
            <a:r>
              <a:rPr lang="es-ES" b="0" i="0" dirty="0">
                <a:effectLst/>
                <a:highlight>
                  <a:srgbClr val="00FFFF"/>
                </a:highlight>
                <a:latin typeface="Söhne"/>
              </a:rPr>
              <a:t>Descripción</a:t>
            </a:r>
            <a:r>
              <a:rPr lang="es-ES" b="0" i="0" dirty="0">
                <a:effectLst/>
                <a:latin typeface="Söhne"/>
              </a:rPr>
              <a:t>: Se utilizan para la transmisión de datos a larga distancia, como en comunicaciones satelitales y enlaces de microondas terrestres.</a:t>
            </a:r>
          </a:p>
          <a:p>
            <a:pPr marL="742950" lvl="1" indent="-285750" algn="just">
              <a:buFont typeface="+mj-lt"/>
              <a:buAutoNum type="arabicPeriod"/>
            </a:pPr>
            <a:r>
              <a:rPr lang="es-ES" b="0" i="0" dirty="0">
                <a:effectLst/>
                <a:highlight>
                  <a:srgbClr val="00FFFF"/>
                </a:highlight>
                <a:latin typeface="Söhne"/>
              </a:rPr>
              <a:t>Ventajas</a:t>
            </a:r>
            <a:r>
              <a:rPr lang="es-ES" b="0" i="0" dirty="0">
                <a:effectLst/>
                <a:latin typeface="Söhne"/>
              </a:rPr>
              <a:t>: Larga distancia, adecuado para comunicaciones globales.</a:t>
            </a:r>
          </a:p>
          <a:p>
            <a:pPr marL="742950" lvl="1" indent="-285750" algn="just">
              <a:buFont typeface="+mj-lt"/>
              <a:buAutoNum type="arabicPeriod"/>
            </a:pPr>
            <a:r>
              <a:rPr lang="es-ES" b="0" i="0" dirty="0">
                <a:effectLst/>
                <a:highlight>
                  <a:srgbClr val="00FFFF"/>
                </a:highlight>
                <a:latin typeface="Söhne"/>
              </a:rPr>
              <a:t>Desventajas</a:t>
            </a:r>
            <a:r>
              <a:rPr lang="es-ES" b="0" i="0" dirty="0">
                <a:effectLst/>
                <a:latin typeface="Söhne"/>
              </a:rPr>
              <a:t>: Costoso de implementar y mantener, susceptible a condiciones climáticas adversas.</a:t>
            </a:r>
          </a:p>
        </p:txBody>
      </p:sp>
    </p:spTree>
    <p:extLst>
      <p:ext uri="{BB962C8B-B14F-4D97-AF65-F5344CB8AC3E}">
        <p14:creationId xmlns:p14="http://schemas.microsoft.com/office/powerpoint/2010/main" val="248316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4" name="Grupo 3"/>
          <p:cNvGrpSpPr/>
          <p:nvPr/>
        </p:nvGrpSpPr>
        <p:grpSpPr>
          <a:xfrm>
            <a:off x="0" y="0"/>
            <a:ext cx="12192000" cy="6858000"/>
            <a:chOff x="0" y="0"/>
            <a:chExt cx="12192000" cy="6858000"/>
          </a:xfrm>
        </p:grpSpPr>
        <p:sp>
          <p:nvSpPr>
            <p:cNvPr id="3" name="Rectángulo 2"/>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grpSp>
          <p:nvGrpSpPr>
            <p:cNvPr id="2" name="Grupo 1"/>
            <p:cNvGrpSpPr/>
            <p:nvPr/>
          </p:nvGrpSpPr>
          <p:grpSpPr>
            <a:xfrm>
              <a:off x="185530" y="522963"/>
              <a:ext cx="11781182" cy="5946380"/>
              <a:chOff x="185530" y="522963"/>
              <a:chExt cx="11781182" cy="5946380"/>
            </a:xfrm>
          </p:grpSpPr>
          <p:sp>
            <p:nvSpPr>
              <p:cNvPr id="127" name="Google Shape;127;p15"/>
              <p:cNvSpPr txBox="1"/>
              <p:nvPr/>
            </p:nvSpPr>
            <p:spPr>
              <a:xfrm>
                <a:off x="185530" y="4530351"/>
                <a:ext cx="11781182"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6000" b="1" dirty="0">
                    <a:solidFill>
                      <a:srgbClr val="0070C0"/>
                    </a:solidFill>
                    <a:latin typeface="Consolas"/>
                    <a:ea typeface="Consolas"/>
                    <a:cs typeface="Consolas"/>
                    <a:sym typeface="Consolas"/>
                  </a:rPr>
                  <a:t>Introducción a la Telefonía IP con Tecnología Cisco</a:t>
                </a:r>
                <a:endParaRPr dirty="0"/>
              </a:p>
            </p:txBody>
          </p:sp>
          <p:pic>
            <p:nvPicPr>
              <p:cNvPr id="128" name="Google Shape;128;p15" descr="Imagen relacionada"/>
              <p:cNvPicPr preferRelativeResize="0"/>
              <p:nvPr/>
            </p:nvPicPr>
            <p:blipFill rotWithShape="1">
              <a:blip r:embed="rId3">
                <a:alphaModFix/>
              </a:blip>
              <a:srcRect/>
              <a:stretch/>
            </p:blipFill>
            <p:spPr>
              <a:xfrm>
                <a:off x="185530" y="522963"/>
                <a:ext cx="5698435" cy="3313044"/>
              </a:xfrm>
              <a:prstGeom prst="rect">
                <a:avLst/>
              </a:prstGeom>
              <a:noFill/>
              <a:ln>
                <a:noFill/>
              </a:ln>
            </p:spPr>
          </p:pic>
          <p:pic>
            <p:nvPicPr>
              <p:cNvPr id="1026" name="Picture 2" descr="Resultado de imagen para 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302" y="840189"/>
                <a:ext cx="5077897" cy="2678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cisco rout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667" y="3810126"/>
                <a:ext cx="1101395" cy="7461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switch router icon"/>
              <p:cNvPicPr>
                <a:picLocks noChangeAspect="1" noChangeArrowheads="1"/>
              </p:cNvPicPr>
              <p:nvPr/>
            </p:nvPicPr>
            <p:blipFill rotWithShape="1">
              <a:blip r:embed="rId6">
                <a:extLst>
                  <a:ext uri="{28A0092B-C50C-407E-A947-70E740481C1C}">
                    <a14:useLocalDpi xmlns:a14="http://schemas.microsoft.com/office/drawing/2010/main" val="0"/>
                  </a:ext>
                </a:extLst>
              </a:blip>
              <a:srcRect t="17901" r="18124" b="15710"/>
              <a:stretch/>
            </p:blipFill>
            <p:spPr bwMode="auto">
              <a:xfrm>
                <a:off x="3429670" y="3810126"/>
                <a:ext cx="1195058" cy="6056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pc symbo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201" y="3686324"/>
                <a:ext cx="952541" cy="9525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telefono ip symbo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5458" y="3624089"/>
                <a:ext cx="1077013" cy="1077013"/>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a PROYECTOS Y TRABAJOS - MartaBrownCVM">
            <a:extLst>
              <a:ext uri="{FF2B5EF4-FFF2-40B4-BE49-F238E27FC236}">
                <a16:creationId xmlns:a16="http://schemas.microsoft.com/office/drawing/2014/main" id="{9ED33CEB-90EC-445E-9A03-104F20E0A6C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163" y="1468464"/>
            <a:ext cx="3810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PROYECTO: Fase de Implementación - P39545801">
            <a:extLst>
              <a:ext uri="{FF2B5EF4-FFF2-40B4-BE49-F238E27FC236}">
                <a16:creationId xmlns:a16="http://schemas.microsoft.com/office/drawing/2014/main" id="{23832607-6795-4176-8E98-6E9A4513A1D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950411" y="1163080"/>
            <a:ext cx="27432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7AAAD5E-7FCD-4C59-A5F2-EF33F62A7124}"/>
              </a:ext>
            </a:extLst>
          </p:cNvPr>
          <p:cNvSpPr txBox="1"/>
          <p:nvPr/>
        </p:nvSpPr>
        <p:spPr>
          <a:xfrm>
            <a:off x="4547287" y="1829759"/>
            <a:ext cx="3810000" cy="4401205"/>
          </a:xfrm>
          <a:prstGeom prst="rect">
            <a:avLst/>
          </a:prstGeom>
          <a:noFill/>
        </p:spPr>
        <p:txBody>
          <a:bodyPr wrap="square" rtlCol="0">
            <a:spAutoFit/>
          </a:bodyPr>
          <a:lstStyle/>
          <a:p>
            <a:pPr algn="ctr"/>
            <a:r>
              <a:rPr lang="en-US" sz="4000" dirty="0"/>
              <a:t>Ejercicios Básicos y Fundamentales de Redes antes de Pasar a Trabajar con Telefonia IP/ Voz/IP</a:t>
            </a:r>
            <a:endParaRPr lang="es-ES" sz="4000" dirty="0"/>
          </a:p>
        </p:txBody>
      </p:sp>
      <p:sp>
        <p:nvSpPr>
          <p:cNvPr id="3" name="CuadroTexto 2">
            <a:extLst>
              <a:ext uri="{FF2B5EF4-FFF2-40B4-BE49-F238E27FC236}">
                <a16:creationId xmlns:a16="http://schemas.microsoft.com/office/drawing/2014/main" id="{7F3CC4EA-2E81-43B8-87DD-1E4F90238FB5}"/>
              </a:ext>
            </a:extLst>
          </p:cNvPr>
          <p:cNvSpPr txBox="1"/>
          <p:nvPr/>
        </p:nvSpPr>
        <p:spPr>
          <a:xfrm>
            <a:off x="593124" y="296562"/>
            <a:ext cx="11100487" cy="923330"/>
          </a:xfrm>
          <a:prstGeom prst="rect">
            <a:avLst/>
          </a:prstGeom>
          <a:noFill/>
        </p:spPr>
        <p:txBody>
          <a:bodyPr wrap="square" rtlCol="0">
            <a:spAutoFit/>
          </a:bodyPr>
          <a:lstStyle/>
          <a:p>
            <a:pPr algn="ctr"/>
            <a:r>
              <a:rPr lang="en-US" sz="5400" b="1" dirty="0">
                <a:solidFill>
                  <a:srgbClr val="0070C0"/>
                </a:solidFill>
              </a:rPr>
              <a:t>Tecnología Cisco Packet Tracer</a:t>
            </a:r>
            <a:endParaRPr lang="es-ES" sz="5400" b="1" dirty="0">
              <a:solidFill>
                <a:srgbClr val="0070C0"/>
              </a:solidFill>
            </a:endParaRPr>
          </a:p>
        </p:txBody>
      </p:sp>
      <p:pic>
        <p:nvPicPr>
          <p:cNvPr id="6" name="Picture 2" descr="Resultado de imagen para cisco">
            <a:extLst>
              <a:ext uri="{FF2B5EF4-FFF2-40B4-BE49-F238E27FC236}">
                <a16:creationId xmlns:a16="http://schemas.microsoft.com/office/drawing/2014/main" id="{BC38A384-D054-44AE-B718-783500930B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9145" y="3429000"/>
            <a:ext cx="912010" cy="4810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cisco">
            <a:extLst>
              <a:ext uri="{FF2B5EF4-FFF2-40B4-BE49-F238E27FC236}">
                <a16:creationId xmlns:a16="http://schemas.microsoft.com/office/drawing/2014/main" id="{9769347A-0ADE-4D94-948C-57EAB742F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980" y="2124855"/>
            <a:ext cx="756744" cy="399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912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6"/>
          <p:cNvSpPr/>
          <p:nvPr/>
        </p:nvSpPr>
        <p:spPr>
          <a:xfrm>
            <a:off x="3485284" y="1002681"/>
            <a:ext cx="8460377" cy="265784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000" b="1" i="0" dirty="0">
                <a:latin typeface="Times New Roman" panose="02020603050405020304" pitchFamily="18" charset="0"/>
                <a:cs typeface="Times New Roman" panose="02020603050405020304" pitchFamily="18" charset="0"/>
                <a:sym typeface="Arial"/>
              </a:rPr>
              <a:t>Cisco Systems</a:t>
            </a:r>
            <a:r>
              <a:rPr lang="es-ES" sz="2000" b="0" i="0" dirty="0">
                <a:latin typeface="Times New Roman" panose="02020603050405020304" pitchFamily="18" charset="0"/>
                <a:cs typeface="Times New Roman" panose="02020603050405020304" pitchFamily="18" charset="0"/>
                <a:sym typeface="Arial"/>
              </a:rPr>
              <a:t> es una empresa </a:t>
            </a:r>
            <a:r>
              <a:rPr lang="es-ES" sz="2000" b="0" i="0" u="none" strike="noStrike" dirty="0">
                <a:latin typeface="Times New Roman" panose="02020603050405020304" pitchFamily="18" charset="0"/>
                <a:cs typeface="Times New Roman" panose="02020603050405020304" pitchFamily="18" charset="0"/>
                <a:sym typeface="Arial"/>
              </a:rPr>
              <a:t>global</a:t>
            </a:r>
            <a:r>
              <a:rPr lang="es-ES" sz="2000" b="0" i="0" dirty="0">
                <a:latin typeface="Times New Roman" panose="02020603050405020304" pitchFamily="18" charset="0"/>
                <a:cs typeface="Times New Roman" panose="02020603050405020304" pitchFamily="18" charset="0"/>
                <a:sym typeface="Arial"/>
              </a:rPr>
              <a:t> con sede </a:t>
            </a:r>
            <a:r>
              <a:rPr lang="es-ES" sz="2000" b="0" i="0" dirty="0">
                <a:effectLst/>
                <a:latin typeface="Times New Roman" panose="02020603050405020304" pitchFamily="18" charset="0"/>
                <a:cs typeface="Times New Roman" panose="02020603050405020304" pitchFamily="18" charset="0"/>
              </a:rPr>
              <a:t>Cisco Systems, fundada en 1984 por Leonard Bosack y Sandy Lerner en San José, California, es líder en la fabricación y venta de equipos de telecomunicaciones. Su primer producto fue un router multiprotocolo revolucionario. Cisco ha crecido significativamente, especializándose en routers, switches, telefonía IP y seguridad de redes. Ha sido pionero en tecnologías como VoIP y ha desempeñado un papel importante en la evolución de Internet. Hoy, sigue siendo una empresa influyente en tecnología de la información y las comunicaciones. </a:t>
            </a:r>
            <a:r>
              <a:rPr lang="es-ES" sz="2000" dirty="0">
                <a:latin typeface="Times New Roman" panose="02020603050405020304" pitchFamily="18" charset="0"/>
                <a:ea typeface="Calibri"/>
                <a:cs typeface="Times New Roman" panose="02020603050405020304" pitchFamily="18" charset="0"/>
                <a:sym typeface="Calibri"/>
              </a:rPr>
              <a:t>tales como:</a:t>
            </a:r>
            <a:endParaRPr sz="1400" dirty="0">
              <a:latin typeface="Times New Roman" panose="02020603050405020304" pitchFamily="18" charset="0"/>
              <a:cs typeface="Times New Roman" panose="02020603050405020304" pitchFamily="18" charset="0"/>
            </a:endParaRPr>
          </a:p>
        </p:txBody>
      </p:sp>
      <p:pic>
        <p:nvPicPr>
          <p:cNvPr id="134" name="Google Shape;134;p16" descr="Recorte de pantalla"/>
          <p:cNvPicPr preferRelativeResize="0"/>
          <p:nvPr/>
        </p:nvPicPr>
        <p:blipFill rotWithShape="1">
          <a:blip r:embed="rId3">
            <a:alphaModFix/>
          </a:blip>
          <a:srcRect/>
          <a:stretch/>
        </p:blipFill>
        <p:spPr>
          <a:xfrm>
            <a:off x="10066021" y="4791600"/>
            <a:ext cx="1995239" cy="1822673"/>
          </a:xfrm>
          <a:prstGeom prst="rect">
            <a:avLst/>
          </a:prstGeom>
          <a:noFill/>
          <a:ln>
            <a:noFill/>
          </a:ln>
        </p:spPr>
      </p:pic>
      <p:sp>
        <p:nvSpPr>
          <p:cNvPr id="135" name="Google Shape;135;p16"/>
          <p:cNvSpPr/>
          <p:nvPr/>
        </p:nvSpPr>
        <p:spPr>
          <a:xfrm>
            <a:off x="295979" y="4142735"/>
            <a:ext cx="11765281" cy="255454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SzPts val="2000"/>
              <a:buFont typeface="Calibri"/>
              <a:buAutoNum type="arabicPeriod"/>
            </a:pPr>
            <a:r>
              <a:rPr lang="es-ES" sz="2000" b="0" i="0" dirty="0">
                <a:latin typeface="Arial" panose="020B0604020202020204" pitchFamily="34" charset="0"/>
                <a:ea typeface="Open Sans"/>
                <a:cs typeface="Arial" panose="020B0604020202020204" pitchFamily="34" charset="0"/>
                <a:sym typeface="Open Sans"/>
              </a:rPr>
              <a:t>Dispositivos de conexión para redes informáticas: routers (enrutadores, encaminadores o ruteadores), switches (conmutadores) y hubs (concentradores);</a:t>
            </a:r>
            <a:endParaRPr dirty="0">
              <a:latin typeface="Arial" panose="020B0604020202020204" pitchFamily="34" charset="0"/>
              <a:cs typeface="Arial" panose="020B0604020202020204" pitchFamily="34" charset="0"/>
            </a:endParaRPr>
          </a:p>
          <a:p>
            <a:pPr marL="342900" marR="0" lvl="0" indent="-342900" algn="just" rtl="0">
              <a:spcBef>
                <a:spcPts val="0"/>
              </a:spcBef>
              <a:spcAft>
                <a:spcPts val="0"/>
              </a:spcAft>
              <a:buSzPts val="2000"/>
              <a:buFont typeface="Calibri"/>
              <a:buAutoNum type="arabicPeriod"/>
            </a:pPr>
            <a:r>
              <a:rPr lang="es-ES" sz="2000" b="0" i="0" dirty="0">
                <a:latin typeface="Arial" panose="020B0604020202020204" pitchFamily="34" charset="0"/>
                <a:ea typeface="Open Sans"/>
                <a:cs typeface="Arial" panose="020B0604020202020204" pitchFamily="34" charset="0"/>
                <a:sym typeface="Open Sans"/>
              </a:rPr>
              <a:t>Dispositivos de seguridad como cortafuegos y concentradores para VPN;</a:t>
            </a:r>
            <a:endParaRPr dirty="0">
              <a:latin typeface="Arial" panose="020B0604020202020204" pitchFamily="34" charset="0"/>
              <a:cs typeface="Arial" panose="020B0604020202020204" pitchFamily="34" charset="0"/>
            </a:endParaRPr>
          </a:p>
          <a:p>
            <a:pPr marL="342900" marR="0" lvl="0" indent="-342900" algn="just" rtl="0">
              <a:spcBef>
                <a:spcPts val="0"/>
              </a:spcBef>
              <a:spcAft>
                <a:spcPts val="0"/>
              </a:spcAft>
              <a:buClr>
                <a:srgbClr val="00B050"/>
              </a:buClr>
              <a:buSzPts val="2000"/>
              <a:buFont typeface="Calibri"/>
              <a:buAutoNum type="arabicPeriod"/>
            </a:pPr>
            <a:r>
              <a:rPr lang="es-ES" sz="2000" b="1" i="0" dirty="0">
                <a:solidFill>
                  <a:srgbClr val="00B050"/>
                </a:solidFill>
                <a:latin typeface="Arial" panose="020B0604020202020204" pitchFamily="34" charset="0"/>
                <a:ea typeface="Open Sans"/>
                <a:cs typeface="Arial" panose="020B0604020202020204" pitchFamily="34" charset="0"/>
                <a:sym typeface="Open Sans"/>
              </a:rPr>
              <a:t>Productos de telefonía IP como teléfonos y el CallManager (una PBX IP);</a:t>
            </a:r>
            <a:endParaRPr dirty="0">
              <a:solidFill>
                <a:srgbClr val="00B050"/>
              </a:solidFill>
              <a:latin typeface="Arial" panose="020B0604020202020204" pitchFamily="34" charset="0"/>
              <a:cs typeface="Arial" panose="020B0604020202020204" pitchFamily="34" charset="0"/>
            </a:endParaRPr>
          </a:p>
          <a:p>
            <a:pPr marL="342900" marR="0" lvl="0" indent="-342900" algn="just" rtl="0">
              <a:spcBef>
                <a:spcPts val="0"/>
              </a:spcBef>
              <a:spcAft>
                <a:spcPts val="0"/>
              </a:spcAft>
              <a:buSzPts val="2000"/>
              <a:buFont typeface="Calibri"/>
              <a:buAutoNum type="arabicPeriod"/>
            </a:pPr>
            <a:r>
              <a:rPr lang="es-ES" sz="2000" b="0" i="0" dirty="0">
                <a:latin typeface="Arial" panose="020B0604020202020204" pitchFamily="34" charset="0"/>
                <a:ea typeface="Open Sans"/>
                <a:cs typeface="Arial" panose="020B0604020202020204" pitchFamily="34" charset="0"/>
                <a:sym typeface="Open Sans"/>
              </a:rPr>
              <a:t>Software de gestión de red como CiscoWorks, y</a:t>
            </a:r>
            <a:endParaRPr dirty="0">
              <a:latin typeface="Arial" panose="020B0604020202020204" pitchFamily="34" charset="0"/>
              <a:cs typeface="Arial" panose="020B0604020202020204" pitchFamily="34" charset="0"/>
            </a:endParaRPr>
          </a:p>
          <a:p>
            <a:pPr marL="342900" marR="0" lvl="0" indent="-342900" algn="just" rtl="0">
              <a:spcBef>
                <a:spcPts val="0"/>
              </a:spcBef>
              <a:spcAft>
                <a:spcPts val="0"/>
              </a:spcAft>
              <a:buSzPts val="2000"/>
              <a:buFont typeface="Calibri"/>
              <a:buAutoNum type="arabicPeriod"/>
            </a:pPr>
            <a:r>
              <a:rPr lang="es-ES" sz="2000" b="0" i="0" dirty="0">
                <a:latin typeface="Arial" panose="020B0604020202020204" pitchFamily="34" charset="0"/>
                <a:ea typeface="Open Sans"/>
                <a:cs typeface="Arial" panose="020B0604020202020204" pitchFamily="34" charset="0"/>
                <a:sym typeface="Open Sans"/>
              </a:rPr>
              <a:t>Equipos para redes de área de almacenamiento.</a:t>
            </a:r>
            <a:endParaRPr dirty="0">
              <a:latin typeface="Arial" panose="020B0604020202020204" pitchFamily="34" charset="0"/>
              <a:cs typeface="Arial" panose="020B0604020202020204" pitchFamily="34" charset="0"/>
            </a:endParaRPr>
          </a:p>
          <a:p>
            <a:pPr marL="0" marR="0" lvl="0" indent="0" algn="just" rtl="0">
              <a:spcBef>
                <a:spcPts val="0"/>
              </a:spcBef>
              <a:spcAft>
                <a:spcPts val="0"/>
              </a:spcAft>
              <a:buNone/>
            </a:pPr>
            <a:endParaRPr sz="2000" dirty="0">
              <a:solidFill>
                <a:srgbClr val="333333"/>
              </a:solidFill>
              <a:latin typeface="Arial" panose="020B0604020202020204" pitchFamily="34" charset="0"/>
              <a:ea typeface="Open Sans"/>
              <a:cs typeface="Arial" panose="020B0604020202020204" pitchFamily="34" charset="0"/>
              <a:sym typeface="Open Sans"/>
            </a:endParaRPr>
          </a:p>
          <a:p>
            <a:pPr marL="0" marR="0" lvl="0" indent="0" algn="ctr" rtl="0">
              <a:spcBef>
                <a:spcPts val="0"/>
              </a:spcBef>
              <a:spcAft>
                <a:spcPts val="0"/>
              </a:spcAft>
              <a:buNone/>
            </a:pPr>
            <a:r>
              <a:rPr lang="es-ES" sz="2000" b="1" i="0" dirty="0">
                <a:solidFill>
                  <a:srgbClr val="333333"/>
                </a:solidFill>
                <a:latin typeface="Arial" panose="020B0604020202020204" pitchFamily="34" charset="0"/>
                <a:ea typeface="Open Sans"/>
                <a:cs typeface="Arial" panose="020B0604020202020204" pitchFamily="34" charset="0"/>
                <a:sym typeface="Open Sans"/>
              </a:rPr>
              <a:t>Página web oficial: </a:t>
            </a:r>
            <a:r>
              <a:rPr lang="es-ES" sz="2000" b="1" i="0" u="sng" strike="noStrike" dirty="0">
                <a:solidFill>
                  <a:schemeClr val="hlink"/>
                </a:solidFill>
                <a:latin typeface="Arial" panose="020B0604020202020204" pitchFamily="34" charset="0"/>
                <a:ea typeface="Open Sans"/>
                <a:cs typeface="Arial" panose="020B0604020202020204" pitchFamily="34" charset="0"/>
                <a:sym typeface="Open Sans"/>
                <a:hlinkClick r:id="rId4"/>
              </a:rPr>
              <a:t>www.Cisco.Com</a:t>
            </a:r>
            <a:endParaRPr sz="2000" b="1" i="0" dirty="0">
              <a:solidFill>
                <a:srgbClr val="333333"/>
              </a:solidFill>
              <a:latin typeface="Arial" panose="020B0604020202020204" pitchFamily="34" charset="0"/>
              <a:ea typeface="Open Sans"/>
              <a:cs typeface="Arial" panose="020B0604020202020204" pitchFamily="34" charset="0"/>
              <a:sym typeface="Open Sans"/>
            </a:endParaRPr>
          </a:p>
        </p:txBody>
      </p:sp>
      <p:sp>
        <p:nvSpPr>
          <p:cNvPr id="136" name="Google Shape;136;p16"/>
          <p:cNvSpPr/>
          <p:nvPr/>
        </p:nvSpPr>
        <p:spPr>
          <a:xfrm>
            <a:off x="4247857" y="160720"/>
            <a:ext cx="346761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600" b="1" i="0" dirty="0">
                <a:solidFill>
                  <a:srgbClr val="00B0F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sym typeface="Arial"/>
              </a:rPr>
              <a:t>Cisco Systems</a:t>
            </a:r>
            <a:endParaRPr dirty="0">
              <a:solidFill>
                <a:srgbClr val="00B0F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26" name="Picture 2" descr="Who are the founders of Cisco Systems? - Quora">
            <a:extLst>
              <a:ext uri="{FF2B5EF4-FFF2-40B4-BE49-F238E27FC236}">
                <a16:creationId xmlns:a16="http://schemas.microsoft.com/office/drawing/2014/main" id="{8833920B-D6ED-5980-D0B7-1DDDF1CBD6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39" y="1251740"/>
            <a:ext cx="3088256" cy="215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589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p:nvPr/>
        </p:nvSpPr>
        <p:spPr>
          <a:xfrm>
            <a:off x="488866" y="1583128"/>
            <a:ext cx="11218221" cy="409486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000" b="0" i="0" dirty="0">
                <a:solidFill>
                  <a:schemeClr val="dk1"/>
                </a:solidFill>
                <a:latin typeface="Arial" panose="020B0604020202020204" pitchFamily="34" charset="0"/>
                <a:cs typeface="Arial" panose="020B0604020202020204" pitchFamily="34" charset="0"/>
                <a:sym typeface="Arial"/>
              </a:rPr>
              <a:t>La Voz sobre IP (VoIP) es una tecnología que define la forma de transmitir llamadas de voz a través de una red IP. Esto implica la digitalización y la encapsulación de las transmisiones de voz en paquetes de datos. La Telefonía IP utiliza los estándares de VoIP para crear un sistema de comunicación telefónica que va más allá de las simples llamadas. Permite funciones avanzadas como enrutamiento de llamadas, correo de voz, centros de contacto, y más.</a:t>
            </a:r>
          </a:p>
          <a:p>
            <a:pPr marL="0" marR="0" lvl="0" indent="0" algn="just" rtl="0">
              <a:spcBef>
                <a:spcPts val="0"/>
              </a:spcBef>
              <a:spcAft>
                <a:spcPts val="0"/>
              </a:spcAft>
              <a:buNone/>
            </a:pPr>
            <a:endParaRPr lang="es-ES" sz="2000" b="0" i="0" dirty="0">
              <a:solidFill>
                <a:schemeClr val="dk1"/>
              </a:solidFill>
              <a:latin typeface="Arial" panose="020B0604020202020204" pitchFamily="34" charset="0"/>
              <a:cs typeface="Arial" panose="020B0604020202020204" pitchFamily="34" charset="0"/>
              <a:sym typeface="Arial"/>
            </a:endParaRPr>
          </a:p>
          <a:p>
            <a:pPr marL="0" marR="0" lvl="0" indent="0" algn="just" rtl="0">
              <a:spcBef>
                <a:spcPts val="0"/>
              </a:spcBef>
              <a:spcAft>
                <a:spcPts val="0"/>
              </a:spcAft>
              <a:buNone/>
            </a:pPr>
            <a:r>
              <a:rPr lang="es-ES" sz="2000" b="0" i="0" dirty="0">
                <a:solidFill>
                  <a:schemeClr val="dk1"/>
                </a:solidFill>
                <a:latin typeface="Arial" panose="020B0604020202020204" pitchFamily="34" charset="0"/>
                <a:cs typeface="Arial" panose="020B0604020202020204" pitchFamily="34" charset="0"/>
                <a:sym typeface="Arial"/>
              </a:rPr>
              <a:t>El Protocolo de Iniciación de Sesión (SIP) es un protocolo de señalización multimedia desarrollado por el Grupo de Trabajo de Ingeniería de Internet (IETF). SIP se basa en el uso de caracteres del alfabeto latino (ASCII) y se asemeja en su estructura a HTTP. Además, hace uso de protocolos IP existentes, como DNS y SDP, para facilitar la configuración de medios y la gestión de sesiones. Desde su primera publicación en 1999, SIP ha generado un gran interés en la industria de VoIP. Muchos expertos creen que SIP se convertirá en el protocolo estándar de facto para las futuras redes de voz.</a:t>
            </a:r>
            <a:endParaRPr sz="1200" dirty="0">
              <a:latin typeface="Arial" panose="020B0604020202020204" pitchFamily="34" charset="0"/>
              <a:cs typeface="Arial" panose="020B0604020202020204" pitchFamily="34" charset="0"/>
            </a:endParaRPr>
          </a:p>
        </p:txBody>
      </p:sp>
      <p:sp>
        <p:nvSpPr>
          <p:cNvPr id="153" name="Google Shape;153;p18"/>
          <p:cNvSpPr/>
          <p:nvPr/>
        </p:nvSpPr>
        <p:spPr>
          <a:xfrm>
            <a:off x="2316576" y="580759"/>
            <a:ext cx="7558847"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800" b="1" i="0" u="sng" dirty="0">
                <a:solidFill>
                  <a:srgbClr val="00B0F0"/>
                </a:solidFill>
                <a:latin typeface="Arial" panose="020B0604020202020204" pitchFamily="34" charset="0"/>
                <a:cs typeface="Arial" panose="020B0604020202020204" pitchFamily="34" charset="0"/>
                <a:sym typeface="Arial"/>
              </a:rPr>
              <a:t>Telefonía IP / Voz sobre IP (VoIP)</a:t>
            </a:r>
            <a:endParaRPr sz="1200" u="sng"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127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8EB010-5872-4A66-A84D-FDB3686CCBCE}"/>
              </a:ext>
            </a:extLst>
          </p:cNvPr>
          <p:cNvSpPr txBox="1"/>
          <p:nvPr/>
        </p:nvSpPr>
        <p:spPr>
          <a:xfrm>
            <a:off x="421342" y="2022117"/>
            <a:ext cx="11349316" cy="4524315"/>
          </a:xfrm>
          <a:prstGeom prst="rect">
            <a:avLst/>
          </a:prstGeom>
          <a:noFill/>
        </p:spPr>
        <p:txBody>
          <a:bodyPr wrap="square">
            <a:spAutoFit/>
          </a:bodyPr>
          <a:lstStyle/>
          <a:p>
            <a:pPr algn="just"/>
            <a:r>
              <a:rPr lang="es-ES" sz="2400" b="0" i="0" dirty="0">
                <a:effectLst/>
                <a:latin typeface="Times New Roman" panose="02020603050405020304" pitchFamily="18" charset="0"/>
                <a:cs typeface="Times New Roman" panose="02020603050405020304" pitchFamily="18" charset="0"/>
              </a:rPr>
              <a:t>Cisco es una destacada empresa en el campo de tecnologías de la información y las comunicaciones (TIC) que se especializa en la fabricación y venta de equipos de redes, como routers y switches, junto con una variedad de soluciones y servicios de red para empresas y proveedores de servicios. La empresa es reconocida por su enfoque en la innovación en redes y es una fuente líder de certificaciones en este campo.</a:t>
            </a:r>
          </a:p>
          <a:p>
            <a:pPr algn="just"/>
            <a:endParaRPr lang="es-ES" sz="2400" b="0" i="0" dirty="0">
              <a:effectLst/>
              <a:latin typeface="Times New Roman" panose="02020603050405020304" pitchFamily="18" charset="0"/>
              <a:cs typeface="Times New Roman" panose="02020603050405020304" pitchFamily="18" charset="0"/>
            </a:endParaRPr>
          </a:p>
          <a:p>
            <a:pPr algn="just"/>
            <a:r>
              <a:rPr lang="es-ES" sz="2400" b="0" i="0" dirty="0">
                <a:effectLst/>
                <a:latin typeface="Times New Roman" panose="02020603050405020304" pitchFamily="18" charset="0"/>
                <a:cs typeface="Times New Roman" panose="02020603050405020304" pitchFamily="18" charset="0"/>
              </a:rPr>
              <a:t>Además, Cisco ofrece herramientas y soluciones educativas, incluyendo su popular simulador de redes llamado Cisco Packet Tracer, que se utiliza ampliamente en instituciones académicas para la enseñanza y capacitación en el campo de las redes y comunicaciones. Sus certificaciones, como las certificaciones CCNA y CCNP, son ampliamente reconocidas y respetadas en la industria, y muchos profesionales buscan obtenerlas para demostrar su experiencia en redes.</a:t>
            </a:r>
          </a:p>
        </p:txBody>
      </p:sp>
      <p:pic>
        <p:nvPicPr>
          <p:cNvPr id="3074" name="Picture 2">
            <a:extLst>
              <a:ext uri="{FF2B5EF4-FFF2-40B4-BE49-F238E27FC236}">
                <a16:creationId xmlns:a16="http://schemas.microsoft.com/office/drawing/2014/main" id="{0EF1115E-F3F6-4F6F-8142-CF0CB71EA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1945" y="311568"/>
            <a:ext cx="2993596" cy="157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73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para cisco packet tracer icono">
            <a:extLst>
              <a:ext uri="{FF2B5EF4-FFF2-40B4-BE49-F238E27FC236}">
                <a16:creationId xmlns:a16="http://schemas.microsoft.com/office/drawing/2014/main" id="{5B669790-E4BC-4613-9CDA-9CF833AB0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14" y="2098001"/>
            <a:ext cx="6467475" cy="45910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cisco packet tracer icono">
            <a:extLst>
              <a:ext uri="{FF2B5EF4-FFF2-40B4-BE49-F238E27FC236}">
                <a16:creationId xmlns:a16="http://schemas.microsoft.com/office/drawing/2014/main" id="{1C21D45F-A8A3-4389-8B58-0966D702D8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5954" y="40246"/>
            <a:ext cx="2141936" cy="20577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10;&#10;Description automatically generated">
            <a:extLst>
              <a:ext uri="{FF2B5EF4-FFF2-40B4-BE49-F238E27FC236}">
                <a16:creationId xmlns:a16="http://schemas.microsoft.com/office/drawing/2014/main" id="{CC6DE9BC-E45C-4E14-9311-38B204F64780}"/>
              </a:ext>
            </a:extLst>
          </p:cNvPr>
          <p:cNvPicPr>
            <a:picLocks noChangeAspect="1"/>
          </p:cNvPicPr>
          <p:nvPr/>
        </p:nvPicPr>
        <p:blipFill>
          <a:blip r:embed="rId4"/>
          <a:stretch>
            <a:fillRect/>
          </a:stretch>
        </p:blipFill>
        <p:spPr>
          <a:xfrm>
            <a:off x="2410310" y="43863"/>
            <a:ext cx="5291667" cy="2050520"/>
          </a:xfrm>
          <a:prstGeom prst="rect">
            <a:avLst/>
          </a:prstGeom>
        </p:spPr>
      </p:pic>
      <p:pic>
        <p:nvPicPr>
          <p:cNvPr id="10" name="Picture 10" descr="Resultado de imagen para cisco packet tracer icono">
            <a:extLst>
              <a:ext uri="{FF2B5EF4-FFF2-40B4-BE49-F238E27FC236}">
                <a16:creationId xmlns:a16="http://schemas.microsoft.com/office/drawing/2014/main" id="{522FADA7-12E4-46EA-B3E2-DEBC3764B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1977" y="624705"/>
            <a:ext cx="4411251" cy="560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806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4"/>
          <p:cNvPicPr preferRelativeResize="0"/>
          <p:nvPr/>
        </p:nvPicPr>
        <p:blipFill>
          <a:blip r:embed="rId3">
            <a:alphaModFix/>
          </a:blip>
          <a:stretch>
            <a:fillRect/>
          </a:stretch>
        </p:blipFill>
        <p:spPr>
          <a:xfrm>
            <a:off x="152400" y="798621"/>
            <a:ext cx="11887202" cy="5881554"/>
          </a:xfrm>
          <a:prstGeom prst="rect">
            <a:avLst/>
          </a:prstGeom>
          <a:noFill/>
          <a:ln>
            <a:noFill/>
          </a:ln>
        </p:spPr>
      </p:pic>
      <p:pic>
        <p:nvPicPr>
          <p:cNvPr id="262" name="Google Shape;262;p34"/>
          <p:cNvPicPr preferRelativeResize="0"/>
          <p:nvPr/>
        </p:nvPicPr>
        <p:blipFill>
          <a:blip r:embed="rId4">
            <a:alphaModFix/>
          </a:blip>
          <a:stretch>
            <a:fillRect/>
          </a:stretch>
        </p:blipFill>
        <p:spPr>
          <a:xfrm>
            <a:off x="492675" y="3365400"/>
            <a:ext cx="8353425" cy="2028825"/>
          </a:xfrm>
          <a:prstGeom prst="rect">
            <a:avLst/>
          </a:prstGeom>
          <a:noFill/>
          <a:ln>
            <a:noFill/>
          </a:ln>
        </p:spPr>
      </p:pic>
      <p:pic>
        <p:nvPicPr>
          <p:cNvPr id="263" name="Google Shape;263;p34"/>
          <p:cNvPicPr preferRelativeResize="0"/>
          <p:nvPr/>
        </p:nvPicPr>
        <p:blipFill>
          <a:blip r:embed="rId5">
            <a:alphaModFix/>
          </a:blip>
          <a:stretch>
            <a:fillRect/>
          </a:stretch>
        </p:blipFill>
        <p:spPr>
          <a:xfrm>
            <a:off x="2243575" y="1892861"/>
            <a:ext cx="4932175" cy="1962150"/>
          </a:xfrm>
          <a:prstGeom prst="rect">
            <a:avLst/>
          </a:prstGeom>
          <a:noFill/>
          <a:ln>
            <a:noFill/>
          </a:ln>
        </p:spPr>
      </p:pic>
      <p:cxnSp>
        <p:nvCxnSpPr>
          <p:cNvPr id="264" name="Google Shape;264;p34"/>
          <p:cNvCxnSpPr/>
          <p:nvPr/>
        </p:nvCxnSpPr>
        <p:spPr>
          <a:xfrm rot="10800000" flipH="1">
            <a:off x="599850" y="5085375"/>
            <a:ext cx="933900" cy="617700"/>
          </a:xfrm>
          <a:prstGeom prst="straightConnector1">
            <a:avLst/>
          </a:prstGeom>
          <a:noFill/>
          <a:ln w="38100" cap="flat" cmpd="sng">
            <a:solidFill>
              <a:srgbClr val="0000FF"/>
            </a:solidFill>
            <a:prstDash val="solid"/>
            <a:round/>
            <a:headEnd type="none" w="med" len="med"/>
            <a:tailEnd type="triangle" w="med" len="med"/>
          </a:ln>
        </p:spPr>
      </p:cxnSp>
      <p:cxnSp>
        <p:nvCxnSpPr>
          <p:cNvPr id="265" name="Google Shape;265;p34"/>
          <p:cNvCxnSpPr/>
          <p:nvPr/>
        </p:nvCxnSpPr>
        <p:spPr>
          <a:xfrm rot="10800000" flipH="1">
            <a:off x="265675" y="2420875"/>
            <a:ext cx="1977900" cy="3030600"/>
          </a:xfrm>
          <a:prstGeom prst="straightConnector1">
            <a:avLst/>
          </a:prstGeom>
          <a:noFill/>
          <a:ln w="38100" cap="flat" cmpd="sng">
            <a:solidFill>
              <a:srgbClr val="0000FF"/>
            </a:solidFill>
            <a:prstDash val="solid"/>
            <a:round/>
            <a:headEnd type="none" w="med" len="med"/>
            <a:tailEnd type="triangle" w="med" len="med"/>
          </a:ln>
        </p:spPr>
      </p:cxnSp>
      <p:sp>
        <p:nvSpPr>
          <p:cNvPr id="2" name="1 CuadroTexto"/>
          <p:cNvSpPr txBox="1"/>
          <p:nvPr/>
        </p:nvSpPr>
        <p:spPr>
          <a:xfrm>
            <a:off x="3005959" y="213846"/>
            <a:ext cx="6180083" cy="584775"/>
          </a:xfrm>
          <a:prstGeom prst="rect">
            <a:avLst/>
          </a:prstGeom>
          <a:noFill/>
        </p:spPr>
        <p:txBody>
          <a:bodyPr wrap="square" rtlCol="0">
            <a:spAutoFit/>
          </a:bodyPr>
          <a:lstStyle/>
          <a:p>
            <a:pPr algn="ctr"/>
            <a:r>
              <a:rPr lang="en-US" sz="3200" b="1" dirty="0">
                <a:solidFill>
                  <a:srgbClr val="00B0F0"/>
                </a:solidFill>
                <a:effectLst>
                  <a:outerShdw blurRad="38100" dist="38100" dir="2700000" algn="tl">
                    <a:srgbClr val="000000">
                      <a:alpha val="43137"/>
                    </a:srgbClr>
                  </a:outerShdw>
                </a:effectLst>
              </a:rPr>
              <a:t>INTERFAZ</a:t>
            </a:r>
            <a:endParaRPr lang="es-DO" sz="32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61693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7CB1112-9864-ED16-FD5A-3A135C9B6FFD}"/>
              </a:ext>
            </a:extLst>
          </p:cNvPr>
          <p:cNvPicPr>
            <a:picLocks noChangeAspect="1"/>
          </p:cNvPicPr>
          <p:nvPr/>
        </p:nvPicPr>
        <p:blipFill>
          <a:blip r:embed="rId2"/>
          <a:stretch>
            <a:fillRect/>
          </a:stretch>
        </p:blipFill>
        <p:spPr>
          <a:xfrm>
            <a:off x="8697126" y="652465"/>
            <a:ext cx="3429000" cy="4762500"/>
          </a:xfrm>
          <a:prstGeom prst="rect">
            <a:avLst/>
          </a:prstGeom>
        </p:spPr>
      </p:pic>
      <p:sp>
        <p:nvSpPr>
          <p:cNvPr id="3" name="CuadroTexto 2">
            <a:extLst>
              <a:ext uri="{FF2B5EF4-FFF2-40B4-BE49-F238E27FC236}">
                <a16:creationId xmlns:a16="http://schemas.microsoft.com/office/drawing/2014/main" id="{99D22281-AD53-FBC7-E3B7-D19520A1B1F4}"/>
              </a:ext>
            </a:extLst>
          </p:cNvPr>
          <p:cNvSpPr txBox="1"/>
          <p:nvPr/>
        </p:nvSpPr>
        <p:spPr>
          <a:xfrm>
            <a:off x="374087" y="1392823"/>
            <a:ext cx="3309399" cy="4401205"/>
          </a:xfrm>
          <a:prstGeom prst="rect">
            <a:avLst/>
          </a:prstGeom>
          <a:noFill/>
        </p:spPr>
        <p:txBody>
          <a:bodyPr wrap="square">
            <a:spAutoFit/>
          </a:bodyPr>
          <a:lstStyle/>
          <a:p>
            <a:pPr algn="ctr"/>
            <a:r>
              <a:rPr lang="es-ES" sz="2000" b="1" i="0" dirty="0">
                <a:solidFill>
                  <a:srgbClr val="202124"/>
                </a:solidFill>
                <a:effectLst/>
                <a:latin typeface="arial" panose="020B0604020202020204" pitchFamily="34" charset="0"/>
              </a:rPr>
              <a:t>Una red de computadoras, también conocida como red informática, es un conjunto de equipos interconectados mediante cables, señales, ondas u otros medios de transmisión de datos. Estas redes permiten compartir información, como archivos, así como recursos como impresoras y CD-ROM.</a:t>
            </a:r>
            <a:endParaRPr lang="es-ES" sz="2000" b="1" dirty="0"/>
          </a:p>
        </p:txBody>
      </p:sp>
      <p:sp>
        <p:nvSpPr>
          <p:cNvPr id="4" name="CuadroTexto 3">
            <a:extLst>
              <a:ext uri="{FF2B5EF4-FFF2-40B4-BE49-F238E27FC236}">
                <a16:creationId xmlns:a16="http://schemas.microsoft.com/office/drawing/2014/main" id="{53B6E451-3F29-103C-D6A0-D7D425AD868C}"/>
              </a:ext>
            </a:extLst>
          </p:cNvPr>
          <p:cNvSpPr txBox="1"/>
          <p:nvPr/>
        </p:nvSpPr>
        <p:spPr>
          <a:xfrm>
            <a:off x="773333" y="874656"/>
            <a:ext cx="2510909" cy="461665"/>
          </a:xfrm>
          <a:prstGeom prst="rect">
            <a:avLst/>
          </a:prstGeom>
          <a:noFill/>
        </p:spPr>
        <p:txBody>
          <a:bodyPr wrap="square" rtlCol="0">
            <a:spAutoFit/>
          </a:bodyPr>
          <a:lstStyle/>
          <a:p>
            <a:pPr algn="ctr"/>
            <a:r>
              <a:rPr lang="en-US" sz="2400" b="1" dirty="0">
                <a:highlight>
                  <a:srgbClr val="FFFF00"/>
                </a:highlight>
              </a:rPr>
              <a:t>Que es una RED?</a:t>
            </a:r>
            <a:endParaRPr lang="es-ES" sz="2400" b="1" dirty="0">
              <a:highlight>
                <a:srgbClr val="FFFF00"/>
              </a:highlight>
            </a:endParaRPr>
          </a:p>
        </p:txBody>
      </p:sp>
      <p:pic>
        <p:nvPicPr>
          <p:cNvPr id="2050" name="Picture 2" descr="Educación Geográfica : abril 2015">
            <a:extLst>
              <a:ext uri="{FF2B5EF4-FFF2-40B4-BE49-F238E27FC236}">
                <a16:creationId xmlns:a16="http://schemas.microsoft.com/office/drawing/2014/main" id="{C7B990AD-E8FD-06F7-73CD-3C2151E7C8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584"/>
          <a:stretch/>
        </p:blipFill>
        <p:spPr bwMode="auto">
          <a:xfrm>
            <a:off x="4594616" y="69316"/>
            <a:ext cx="4102510" cy="283980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4A47A2CC-F09B-3DA9-A547-E7331B48D0FD}"/>
              </a:ext>
            </a:extLst>
          </p:cNvPr>
          <p:cNvSpPr txBox="1"/>
          <p:nvPr/>
        </p:nvSpPr>
        <p:spPr>
          <a:xfrm>
            <a:off x="4168852" y="2832180"/>
            <a:ext cx="4726075" cy="2862322"/>
          </a:xfrm>
          <a:prstGeom prst="rect">
            <a:avLst/>
          </a:prstGeom>
          <a:noFill/>
        </p:spPr>
        <p:txBody>
          <a:bodyPr wrap="square" rtlCol="0">
            <a:spAutoFit/>
          </a:bodyPr>
          <a:lstStyle/>
          <a:p>
            <a:pPr algn="ctr"/>
            <a:r>
              <a:rPr lang="es-ES" dirty="0"/>
              <a:t>Las redes, los dispositivos y el software, desarrollados a través de la tecnología, nos han brindado la oportunidad de tener el mundo literalmente en nuestras manos. Ahora podemos explorarlo y acceder a él a través de la pantalla de nuestro dispositivo móvil, PC, laptop o cualquier otro equipo. La democratización de Internet nos ha permitido aprender sin importar nuestro lugar de origen, brindando igualdad de oportunidades para todos.</a:t>
            </a:r>
            <a:endParaRPr lang="es-DO" dirty="0"/>
          </a:p>
        </p:txBody>
      </p:sp>
      <p:pic>
        <p:nvPicPr>
          <p:cNvPr id="2052" name="Picture 4" descr="Redes sociales más utilizadas: las protagonistas en 2022">
            <a:extLst>
              <a:ext uri="{FF2B5EF4-FFF2-40B4-BE49-F238E27FC236}">
                <a16:creationId xmlns:a16="http://schemas.microsoft.com/office/drawing/2014/main" id="{AB5771A0-DA8F-9C0B-09C0-4E6FB948ED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707" y="5794028"/>
            <a:ext cx="2682992" cy="85569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E094D2E-23FE-6AFD-B4D3-1084861BDB81}"/>
              </a:ext>
            </a:extLst>
          </p:cNvPr>
          <p:cNvSpPr txBox="1"/>
          <p:nvPr/>
        </p:nvSpPr>
        <p:spPr>
          <a:xfrm>
            <a:off x="3913974" y="5698743"/>
            <a:ext cx="7903937" cy="1077218"/>
          </a:xfrm>
          <a:prstGeom prst="rect">
            <a:avLst/>
          </a:prstGeom>
          <a:solidFill>
            <a:srgbClr val="FFFF00"/>
          </a:solidFill>
        </p:spPr>
        <p:txBody>
          <a:bodyPr wrap="square" rtlCol="0">
            <a:spAutoFit/>
          </a:bodyPr>
          <a:lstStyle/>
          <a:p>
            <a:pPr algn="just"/>
            <a:r>
              <a:rPr lang="es-ES" sz="1600" dirty="0"/>
              <a:t>El conjunto de redes de computadoras y la tecnología subyacente han dado lugar a aplicaciones de conectividad internacional que permiten la comunicación, el chat, la visualización de videos y películas, la escucha de música, y el intercambio de ideas, documentos y conocimientos sin fronteras ni límites.</a:t>
            </a:r>
            <a:endParaRPr lang="es-DO" sz="1600" dirty="0"/>
          </a:p>
        </p:txBody>
      </p:sp>
      <p:pic>
        <p:nvPicPr>
          <p:cNvPr id="1026" name="Picture 2" descr="Gifs animados de estudiantes | Lectura comprensiva, Imagen de estudiante,  Imagenes animadas">
            <a:extLst>
              <a:ext uri="{FF2B5EF4-FFF2-40B4-BE49-F238E27FC236}">
                <a16:creationId xmlns:a16="http://schemas.microsoft.com/office/drawing/2014/main" id="{4DD1571E-3A4E-5F7D-0FF7-81EA9AFFE3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72729" y="2883814"/>
            <a:ext cx="1289468" cy="1419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l de tutor y estudiante en linea. | Mind Map">
            <a:extLst>
              <a:ext uri="{FF2B5EF4-FFF2-40B4-BE49-F238E27FC236}">
                <a16:creationId xmlns:a16="http://schemas.microsoft.com/office/drawing/2014/main" id="{1F546D23-9188-3E0A-7AF6-72E99D664B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6182" y="3306778"/>
            <a:ext cx="979053" cy="111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562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s siete capas del modelo OSI">
            <a:extLst>
              <a:ext uri="{FF2B5EF4-FFF2-40B4-BE49-F238E27FC236}">
                <a16:creationId xmlns:a16="http://schemas.microsoft.com/office/drawing/2014/main" id="{E75C89AC-6FA0-3288-CA5E-1694C4DEF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7437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774A5F1-1AF7-6B5D-55F5-50CCA295C93F}"/>
              </a:ext>
            </a:extLst>
          </p:cNvPr>
          <p:cNvSpPr txBox="1"/>
          <p:nvPr/>
        </p:nvSpPr>
        <p:spPr>
          <a:xfrm>
            <a:off x="6743701" y="276972"/>
            <a:ext cx="5157148" cy="3539430"/>
          </a:xfrm>
          <a:prstGeom prst="rect">
            <a:avLst/>
          </a:prstGeom>
          <a:noFill/>
        </p:spPr>
        <p:txBody>
          <a:bodyPr wrap="square">
            <a:spAutoFit/>
          </a:bodyPr>
          <a:lstStyle/>
          <a:p>
            <a:pPr algn="just"/>
            <a:r>
              <a:rPr lang="es-ES" sz="1600" b="0" i="0" dirty="0">
                <a:solidFill>
                  <a:srgbClr val="19191A"/>
                </a:solidFill>
                <a:effectLst/>
                <a:latin typeface="+mn-lt"/>
              </a:rPr>
              <a:t>Cuando hablamos de </a:t>
            </a:r>
            <a:r>
              <a:rPr lang="es-ES" sz="1600" b="1" i="0" u="none" strike="noStrike" dirty="0">
                <a:solidFill>
                  <a:srgbClr val="2C7CCA"/>
                </a:solidFill>
                <a:effectLst/>
                <a:latin typeface="+mn-lt"/>
                <a:hlinkClick r:id="rId3"/>
              </a:rPr>
              <a:t>switches de capa 2 y capa 3</a:t>
            </a:r>
            <a:r>
              <a:rPr lang="es-ES" sz="1600" b="0" i="0" dirty="0">
                <a:solidFill>
                  <a:srgbClr val="19191A"/>
                </a:solidFill>
                <a:effectLst/>
                <a:latin typeface="+mn-lt"/>
              </a:rPr>
              <a:t>, en realidad nos referimos a las capas de un modelo de protocolo genérico: el modelo de interconexión de sistemas abiertos (OSI), el cual es comúnmente utilizado para la descripción de las comunicaciones de red. La comunicación de datos entre redes diferentes no sería posible si no existiesen reglas compartidas para su transmisión y recepción. Estas reglas se conocen como protocolos, entre los cuales se distingue el Protocolo de control de transmisión (TCP)/Protocolo de internet (IP) por ser uno de los más utilizados. Este se usa popularmente en la descripción de la red y es más antiguo que el modelo OSI, ambos con muchas capas.</a:t>
            </a:r>
            <a:endParaRPr lang="es-DO" sz="1600" dirty="0">
              <a:latin typeface="+mn-lt"/>
            </a:endParaRPr>
          </a:p>
        </p:txBody>
      </p:sp>
      <p:sp>
        <p:nvSpPr>
          <p:cNvPr id="6" name="CuadroTexto 5">
            <a:extLst>
              <a:ext uri="{FF2B5EF4-FFF2-40B4-BE49-F238E27FC236}">
                <a16:creationId xmlns:a16="http://schemas.microsoft.com/office/drawing/2014/main" id="{4ADC7921-88F0-7535-9E0F-E74D6EE48E3B}"/>
              </a:ext>
            </a:extLst>
          </p:cNvPr>
          <p:cNvSpPr txBox="1"/>
          <p:nvPr/>
        </p:nvSpPr>
        <p:spPr>
          <a:xfrm>
            <a:off x="6743700" y="4254816"/>
            <a:ext cx="5097440" cy="2062103"/>
          </a:xfrm>
          <a:prstGeom prst="rect">
            <a:avLst/>
          </a:prstGeom>
          <a:noFill/>
        </p:spPr>
        <p:txBody>
          <a:bodyPr wrap="square">
            <a:spAutoFit/>
          </a:bodyPr>
          <a:lstStyle/>
          <a:p>
            <a:pPr algn="l"/>
            <a:r>
              <a:rPr lang="es-ES" sz="1600" b="1" i="0" u="none" strike="noStrike" dirty="0">
                <a:solidFill>
                  <a:srgbClr val="19191A"/>
                </a:solidFill>
                <a:effectLst/>
                <a:latin typeface="+mn-lt"/>
              </a:rPr>
              <a:t>Capas del modelo OSI</a:t>
            </a:r>
          </a:p>
          <a:p>
            <a:pPr algn="just"/>
            <a:r>
              <a:rPr lang="es-ES" sz="1600" b="0" i="0" dirty="0">
                <a:solidFill>
                  <a:srgbClr val="19191A"/>
                </a:solidFill>
                <a:effectLst/>
                <a:latin typeface="+mn-lt"/>
              </a:rPr>
              <a:t>El modelo OSI, de siete capas, es un modelo conceptual que caracteriza y estandariza la manera en la que los diferentes componentes de software y hardware involucrados en una comunicación de red deben dividir la mano de obra e interactuar entre sí. En la siguiente figura podrá ver los nombres y funciones básicas de cada una de las capas.</a:t>
            </a:r>
          </a:p>
        </p:txBody>
      </p:sp>
    </p:spTree>
    <p:extLst>
      <p:ext uri="{BB962C8B-B14F-4D97-AF65-F5344CB8AC3E}">
        <p14:creationId xmlns:p14="http://schemas.microsoft.com/office/powerpoint/2010/main" val="1049836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C9D2037-660B-96F8-AE51-9EEC18516EA2}"/>
              </a:ext>
            </a:extLst>
          </p:cNvPr>
          <p:cNvSpPr txBox="1"/>
          <p:nvPr/>
        </p:nvSpPr>
        <p:spPr>
          <a:xfrm>
            <a:off x="252778" y="112013"/>
            <a:ext cx="11678383" cy="1015663"/>
          </a:xfrm>
          <a:prstGeom prst="rect">
            <a:avLst/>
          </a:prstGeom>
          <a:noFill/>
        </p:spPr>
        <p:txBody>
          <a:bodyPr wrap="square">
            <a:spAutoFit/>
          </a:bodyPr>
          <a:lstStyle/>
          <a:p>
            <a:pPr algn="just"/>
            <a:r>
              <a:rPr lang="es-ES" sz="2000" b="0" i="0" dirty="0">
                <a:effectLst/>
                <a:latin typeface="Times New Roman" panose="02020603050405020304" pitchFamily="18" charset="0"/>
                <a:cs typeface="Times New Roman" panose="02020603050405020304" pitchFamily="18" charset="0"/>
              </a:rPr>
              <a:t>En el contexto de redes con Cisco, los dispositivos se dividen en diferentes categorías según su función y ubicación en la red. A continuación, te proporcionaré los conceptos necesarios y algunos ejemplos de dispositivos finales, intermedios y de red.</a:t>
            </a:r>
            <a:endParaRPr lang="es-DO" sz="2000" dirty="0">
              <a:latin typeface="Times New Roman" panose="02020603050405020304" pitchFamily="18" charset="0"/>
              <a:cs typeface="Times New Roman" panose="02020603050405020304" pitchFamily="18" charset="0"/>
            </a:endParaRPr>
          </a:p>
        </p:txBody>
      </p:sp>
      <p:sp>
        <p:nvSpPr>
          <p:cNvPr id="5" name="CuadroTexto 4">
            <a:extLst>
              <a:ext uri="{FF2B5EF4-FFF2-40B4-BE49-F238E27FC236}">
                <a16:creationId xmlns:a16="http://schemas.microsoft.com/office/drawing/2014/main" id="{D226B25C-BC11-2088-1015-794620C14F02}"/>
              </a:ext>
            </a:extLst>
          </p:cNvPr>
          <p:cNvSpPr txBox="1"/>
          <p:nvPr/>
        </p:nvSpPr>
        <p:spPr>
          <a:xfrm>
            <a:off x="252778" y="1663649"/>
            <a:ext cx="6097464" cy="3970318"/>
          </a:xfrm>
          <a:prstGeom prst="rect">
            <a:avLst/>
          </a:prstGeom>
          <a:noFill/>
        </p:spPr>
        <p:txBody>
          <a:bodyPr wrap="square">
            <a:spAutoFit/>
          </a:bodyPr>
          <a:lstStyle/>
          <a:p>
            <a:pPr algn="just">
              <a:buFont typeface="+mj-lt"/>
              <a:buAutoNum type="arabicPeriod"/>
            </a:pPr>
            <a:r>
              <a:rPr lang="es-ES" b="1" i="0" dirty="0">
                <a:effectLst/>
                <a:latin typeface="Times New Roman" panose="02020603050405020304" pitchFamily="18" charset="0"/>
                <a:cs typeface="Times New Roman" panose="02020603050405020304" pitchFamily="18" charset="0"/>
              </a:rPr>
              <a:t>Dispositivos Finales: </a:t>
            </a:r>
            <a:r>
              <a:rPr lang="es-ES" b="0" i="0" dirty="0">
                <a:effectLst/>
                <a:latin typeface="Times New Roman" panose="02020603050405020304" pitchFamily="18" charset="0"/>
                <a:cs typeface="Times New Roman" panose="02020603050405020304" pitchFamily="18" charset="0"/>
              </a:rPr>
              <a:t>Los dispositivos finales son aquellos que se conectan directamente a la red y son utilizados por los usuarios para acceder a los recursos de la red. Estos dispositivos suelen ser controlados por los usuarios y pueden incluir:</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Computadoras de escritorio y portátiles: </a:t>
            </a:r>
            <a:r>
              <a:rPr lang="es-ES" b="0" i="0" dirty="0">
                <a:effectLst/>
                <a:latin typeface="Times New Roman" panose="02020603050405020304" pitchFamily="18" charset="0"/>
                <a:cs typeface="Times New Roman" panose="02020603050405020304" pitchFamily="18" charset="0"/>
              </a:rPr>
              <a:t>Estos son ejemplos comunes de dispositivos finales que se conectan a la red para acceder a aplicaciones y servicios.</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Teléfonos inteligentes y tabletas: </a:t>
            </a:r>
            <a:r>
              <a:rPr lang="es-ES" b="0" i="0" dirty="0">
                <a:effectLst/>
                <a:latin typeface="Times New Roman" panose="02020603050405020304" pitchFamily="18" charset="0"/>
                <a:cs typeface="Times New Roman" panose="02020603050405020304" pitchFamily="18" charset="0"/>
              </a:rPr>
              <a:t>Estos dispositivos también se conectan a la red y permiten a los usuarios acceder a recursos y servicios en línea.</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Dispositivos IoT (Internet de las cosas): </a:t>
            </a:r>
            <a:r>
              <a:rPr lang="es-ES" b="0" i="0" dirty="0">
                <a:effectLst/>
                <a:latin typeface="Times New Roman" panose="02020603050405020304" pitchFamily="18" charset="0"/>
                <a:cs typeface="Times New Roman" panose="02020603050405020304" pitchFamily="18" charset="0"/>
              </a:rPr>
              <a:t>Incluyen sensores, cámaras, termostatos, electrodomésticos inteligentes, etc., que se conectan a la red para recopilar y compartir datos.</a:t>
            </a:r>
          </a:p>
        </p:txBody>
      </p:sp>
      <p:pic>
        <p:nvPicPr>
          <p:cNvPr id="1026" name="Picture 2" descr="DISPOSITIVOS FINALES | Redes Y Comunicaciones">
            <a:extLst>
              <a:ext uri="{FF2B5EF4-FFF2-40B4-BE49-F238E27FC236}">
                <a16:creationId xmlns:a16="http://schemas.microsoft.com/office/drawing/2014/main" id="{61DCC2C4-A9E7-70E9-B7DF-6E6BEEC08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206" y="1756263"/>
            <a:ext cx="5097864" cy="334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97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B7F1DB4-FCD4-2E50-BF04-3AED1A612E3B}"/>
              </a:ext>
            </a:extLst>
          </p:cNvPr>
          <p:cNvSpPr txBox="1"/>
          <p:nvPr/>
        </p:nvSpPr>
        <p:spPr>
          <a:xfrm>
            <a:off x="467869" y="92188"/>
            <a:ext cx="11256261" cy="3139321"/>
          </a:xfrm>
          <a:prstGeom prst="rect">
            <a:avLst/>
          </a:prstGeom>
          <a:noFill/>
        </p:spPr>
        <p:txBody>
          <a:bodyPr wrap="square">
            <a:spAutoFit/>
          </a:bodyPr>
          <a:lstStyle/>
          <a:p>
            <a:pPr algn="just">
              <a:buFont typeface="+mj-lt"/>
              <a:buAutoNum type="arabicPeriod" startAt="2"/>
            </a:pPr>
            <a:r>
              <a:rPr lang="es-ES" b="1" i="0" dirty="0">
                <a:effectLst/>
                <a:latin typeface="Times New Roman" panose="02020603050405020304" pitchFamily="18" charset="0"/>
                <a:cs typeface="Times New Roman" panose="02020603050405020304" pitchFamily="18" charset="0"/>
              </a:rPr>
              <a:t>Dispositivos Intermedios: </a:t>
            </a:r>
            <a:r>
              <a:rPr lang="es-ES" b="0" i="0" dirty="0">
                <a:effectLst/>
                <a:latin typeface="Times New Roman" panose="02020603050405020304" pitchFamily="18" charset="0"/>
                <a:cs typeface="Times New Roman" panose="02020603050405020304" pitchFamily="18" charset="0"/>
              </a:rPr>
              <a:t>Los dispositivos intermedios se utilizan para transmitir datos entre dispositivos finales en una red. Estos dispositivos son responsables de enrutar, conmutar y filtrar el tráfico en la red. Algunos ejemplos comunes son:</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Routers: </a:t>
            </a:r>
            <a:r>
              <a:rPr lang="es-ES" b="0" i="0" dirty="0">
                <a:effectLst/>
                <a:latin typeface="Times New Roman" panose="02020603050405020304" pitchFamily="18" charset="0"/>
                <a:cs typeface="Times New Roman" panose="02020603050405020304" pitchFamily="18" charset="0"/>
              </a:rPr>
              <a:t>Los routers son dispositivos que se utilizan para conectar diferentes redes y enrutar el tráfico entre ellas. Determinan la mejor ruta para enviar paquetes de datos.</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Switches: </a:t>
            </a:r>
            <a:r>
              <a:rPr lang="es-ES" b="0" i="0" dirty="0">
                <a:effectLst/>
                <a:latin typeface="Times New Roman" panose="02020603050405020304" pitchFamily="18" charset="0"/>
                <a:cs typeface="Times New Roman" panose="02020603050405020304" pitchFamily="18" charset="0"/>
              </a:rPr>
              <a:t>Los switches se utilizan para crear redes locales (LAN) y segmentar el tráfico en diferentes puertos. Permiten una comunicación eficiente dentro de una red local.</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Firewalls: </a:t>
            </a:r>
            <a:r>
              <a:rPr lang="es-ES" b="0" i="0" dirty="0">
                <a:effectLst/>
                <a:latin typeface="Times New Roman" panose="02020603050405020304" pitchFamily="18" charset="0"/>
                <a:cs typeface="Times New Roman" panose="02020603050405020304" pitchFamily="18" charset="0"/>
              </a:rPr>
              <a:t>Los firewalls son dispositivos de seguridad que protegen la red al filtrar y controlar el tráfico basado en reglas de seguridad predefinidas.</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Puntos de acceso inalámbricos: </a:t>
            </a:r>
            <a:r>
              <a:rPr lang="es-ES" b="0" i="0" dirty="0">
                <a:effectLst/>
                <a:latin typeface="Times New Roman" panose="02020603050405020304" pitchFamily="18" charset="0"/>
                <a:cs typeface="Times New Roman" panose="02020603050405020304" pitchFamily="18" charset="0"/>
              </a:rPr>
              <a:t>Estos dispositivos permiten la conectividad inalámbrica a la red mediante la transmisión de señales Wi-Fi.</a:t>
            </a:r>
          </a:p>
        </p:txBody>
      </p:sp>
      <p:pic>
        <p:nvPicPr>
          <p:cNvPr id="2050" name="Picture 2" descr="Componentes de la red - CCNA V6.0">
            <a:extLst>
              <a:ext uri="{FF2B5EF4-FFF2-40B4-BE49-F238E27FC236}">
                <a16:creationId xmlns:a16="http://schemas.microsoft.com/office/drawing/2014/main" id="{BA9E2737-95F3-BB02-595D-190D4B3BD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548" y="3362498"/>
            <a:ext cx="7652093" cy="313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80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E5BE7FF-6A64-7EA8-A2BB-112BDA8BD914}"/>
              </a:ext>
            </a:extLst>
          </p:cNvPr>
          <p:cNvSpPr txBox="1"/>
          <p:nvPr/>
        </p:nvSpPr>
        <p:spPr>
          <a:xfrm>
            <a:off x="608501" y="197346"/>
            <a:ext cx="10974997" cy="6463308"/>
          </a:xfrm>
          <a:prstGeom prst="rect">
            <a:avLst/>
          </a:prstGeom>
          <a:noFill/>
        </p:spPr>
        <p:txBody>
          <a:bodyPr wrap="square">
            <a:spAutoFit/>
          </a:bodyPr>
          <a:lstStyle/>
          <a:p>
            <a:pPr algn="just"/>
            <a:r>
              <a:rPr lang="es-ES" b="1" i="0" dirty="0">
                <a:effectLst/>
                <a:latin typeface="Times New Roman" panose="02020603050405020304" pitchFamily="18" charset="0"/>
                <a:cs typeface="Times New Roman" panose="02020603050405020304" pitchFamily="18" charset="0"/>
              </a:rPr>
              <a:t>Los dispositivos finales, </a:t>
            </a:r>
            <a:r>
              <a:rPr lang="es-ES" b="0" i="0" dirty="0">
                <a:effectLst/>
                <a:latin typeface="Times New Roman" panose="02020603050405020304" pitchFamily="18" charset="0"/>
                <a:cs typeface="Times New Roman" panose="02020603050405020304" pitchFamily="18" charset="0"/>
              </a:rPr>
              <a:t>también conocidos como dispositivos de usuario o dispositivos terminales, son aquellos dispositivos que se conectan directamente a la red y son utilizados por los usuarios para acceder a los recursos y servicios de la red. Estos dispositivos finales pueden ser tanto hardware como software y desempeñan un papel fundamental en la comunicación y colaboración en una red. Algunos ejemplos comunes de dispositivos finales son:</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Computadoras de escritorio y portátiles: </a:t>
            </a:r>
            <a:r>
              <a:rPr lang="es-ES" b="0" i="0" dirty="0">
                <a:effectLst/>
                <a:latin typeface="Times New Roman" panose="02020603050405020304" pitchFamily="18" charset="0"/>
                <a:cs typeface="Times New Roman" panose="02020603050405020304" pitchFamily="18" charset="0"/>
              </a:rPr>
              <a:t>Estos son dispositivos informáticos tradicionales que utilizan los usuarios para realizar tareas como navegación web, correo electrónico, procesamiento de textos, creación de hojas de cálculo, diseño gráfico, entre otras actividades.</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Teléfonos inteligentes y tabletas: </a:t>
            </a:r>
            <a:r>
              <a:rPr lang="es-ES" b="0" i="0" dirty="0">
                <a:effectLst/>
                <a:latin typeface="Times New Roman" panose="02020603050405020304" pitchFamily="18" charset="0"/>
                <a:cs typeface="Times New Roman" panose="02020603050405020304" pitchFamily="18" charset="0"/>
              </a:rPr>
              <a:t>Estos dispositivos móviles son cada vez más comunes y permiten a los usuarios acceder a una amplia gama de aplicaciones y servicios mientras están en movimiento. Los teléfonos inteligentes y las tabletas pueden realizar tareas similares a las computadoras de escritorio y portátiles, como navegación web, redes sociales, correo electrónico, aplicaciones de productividad, juegos, entre otros.</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Dispositivos IoT (Internet de las cosas): </a:t>
            </a:r>
            <a:r>
              <a:rPr lang="es-ES" b="0" i="0" dirty="0">
                <a:effectLst/>
                <a:latin typeface="Times New Roman" panose="02020603050405020304" pitchFamily="18" charset="0"/>
                <a:cs typeface="Times New Roman" panose="02020603050405020304" pitchFamily="18" charset="0"/>
              </a:rPr>
              <a:t>Estos son dispositivos que se conectan a la red y recopilan y comparten datos a través de sensores y actuadores. Pueden incluir termostatos inteligentes, cámaras de seguridad, electrodomésticos inteligentes, dispositivos de monitoreo de salud, entre otros. Los dispositivos IoT permiten la automatización y el control remoto de diferentes aspectos de la vida cotidiana.</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Dispositivos de comunicación: </a:t>
            </a:r>
            <a:r>
              <a:rPr lang="es-ES" b="0" i="0" dirty="0">
                <a:effectLst/>
                <a:latin typeface="Times New Roman" panose="02020603050405020304" pitchFamily="18" charset="0"/>
                <a:cs typeface="Times New Roman" panose="02020603050405020304" pitchFamily="18" charset="0"/>
              </a:rPr>
              <a:t>Incluyen teléfonos VoIP, softphones, auriculares y cámaras web utilizados para realizar llamadas de voz y videoconferencias a través de la red.</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Dispositivos de almacenamiento en red: </a:t>
            </a:r>
            <a:r>
              <a:rPr lang="es-ES" b="0" i="0" dirty="0">
                <a:effectLst/>
                <a:latin typeface="Times New Roman" panose="02020603050405020304" pitchFamily="18" charset="0"/>
                <a:cs typeface="Times New Roman" panose="02020603050405020304" pitchFamily="18" charset="0"/>
              </a:rPr>
              <a:t>Estos dispositivos, como servidores de archivos y unidades de almacenamiento en red (NAS), se utilizan para compartir y acceder a archivos y datos en la red.</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Dispositivos multimedia: </a:t>
            </a:r>
            <a:r>
              <a:rPr lang="es-ES" b="0" i="0" dirty="0">
                <a:effectLst/>
                <a:latin typeface="Times New Roman" panose="02020603050405020304" pitchFamily="18" charset="0"/>
                <a:cs typeface="Times New Roman" panose="02020603050405020304" pitchFamily="18" charset="0"/>
              </a:rPr>
              <a:t>Incluyen televisores inteligentes, sistemas de entretenimiento en el hogar, reproductores de música y video, que se conectan a la red para transmitir contenido multimedia.</a:t>
            </a:r>
          </a:p>
          <a:p>
            <a:pPr marL="342900" indent="-342900" algn="just">
              <a:buFont typeface="+mj-lt"/>
              <a:buAutoNum type="alphaLcParenR"/>
            </a:pPr>
            <a:r>
              <a:rPr lang="es-ES" b="1" i="0" dirty="0">
                <a:effectLst/>
                <a:latin typeface="Times New Roman" panose="02020603050405020304" pitchFamily="18" charset="0"/>
                <a:cs typeface="Times New Roman" panose="02020603050405020304" pitchFamily="18" charset="0"/>
              </a:rPr>
              <a:t>Dispositivos de impresión y escaneo: </a:t>
            </a:r>
            <a:r>
              <a:rPr lang="es-ES" b="0" i="0" dirty="0">
                <a:effectLst/>
                <a:latin typeface="Times New Roman" panose="02020603050405020304" pitchFamily="18" charset="0"/>
                <a:cs typeface="Times New Roman" panose="02020603050405020304" pitchFamily="18" charset="0"/>
              </a:rPr>
              <a:t>Estos dispositivos, como impresoras y escáneres, se conectan a la red para compartir recursos de impresión y escaneo con otros dispositivos finales en la red.</a:t>
            </a:r>
          </a:p>
        </p:txBody>
      </p:sp>
    </p:spTree>
    <p:extLst>
      <p:ext uri="{BB962C8B-B14F-4D97-AF65-F5344CB8AC3E}">
        <p14:creationId xmlns:p14="http://schemas.microsoft.com/office/powerpoint/2010/main" val="362847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isco__ch 01__exploring the network Flashcards | Quizlet">
            <a:extLst>
              <a:ext uri="{FF2B5EF4-FFF2-40B4-BE49-F238E27FC236}">
                <a16:creationId xmlns:a16="http://schemas.microsoft.com/office/drawing/2014/main" id="{AE6BF894-F3CF-058E-A44D-CB6CFF886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479" y="161559"/>
            <a:ext cx="8981536" cy="652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974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ndamentos del Cableado Ethernet en una Red de Datos Empresarial">
            <a:extLst>
              <a:ext uri="{FF2B5EF4-FFF2-40B4-BE49-F238E27FC236}">
                <a16:creationId xmlns:a16="http://schemas.microsoft.com/office/drawing/2014/main" id="{F5535977-D98B-3F0B-A4A7-4DB52901E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1" y="988360"/>
            <a:ext cx="9286875"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A4F9C4-5DDA-4E2E-96D9-3C9B60FAC8A0}"/>
              </a:ext>
            </a:extLst>
          </p:cNvPr>
          <p:cNvSpPr txBox="1"/>
          <p:nvPr/>
        </p:nvSpPr>
        <p:spPr>
          <a:xfrm>
            <a:off x="192740" y="116541"/>
            <a:ext cx="11806518" cy="738664"/>
          </a:xfrm>
          <a:prstGeom prst="rect">
            <a:avLst/>
          </a:prstGeom>
          <a:noFill/>
        </p:spPr>
        <p:txBody>
          <a:bodyPr wrap="square">
            <a:spAutoFit/>
          </a:bodyPr>
          <a:lstStyle/>
          <a:p>
            <a:r>
              <a:rPr lang="es-ES" sz="1400" b="0" i="0" dirty="0">
                <a:effectLst/>
                <a:latin typeface="Söhne"/>
              </a:rPr>
              <a:t>Los cables Ethernet se utilizan comúnmente para conectar dispositivos en redes locales, como computadoras, routers, switches y otros dispositivos de red. Hay dos tipos principales de cables Ethernet: cables directos (straight-through) y cables cruzados (crossover). Las diferencias entre estos dos tipos de cables se basan en cómo se conectan los alambres en los extremos del cable y su propósito principal:</a:t>
            </a:r>
            <a:endParaRPr lang="en-US" sz="1400" dirty="0"/>
          </a:p>
        </p:txBody>
      </p:sp>
    </p:spTree>
    <p:extLst>
      <p:ext uri="{BB962C8B-B14F-4D97-AF65-F5344CB8AC3E}">
        <p14:creationId xmlns:p14="http://schemas.microsoft.com/office/powerpoint/2010/main" val="1740291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FAB254-1852-4658-9F7A-4599363935AC}"/>
              </a:ext>
            </a:extLst>
          </p:cNvPr>
          <p:cNvSpPr txBox="1"/>
          <p:nvPr/>
        </p:nvSpPr>
        <p:spPr>
          <a:xfrm>
            <a:off x="170330" y="89474"/>
            <a:ext cx="11394140" cy="6124754"/>
          </a:xfrm>
          <a:prstGeom prst="rect">
            <a:avLst/>
          </a:prstGeom>
          <a:noFill/>
        </p:spPr>
        <p:txBody>
          <a:bodyPr wrap="square">
            <a:spAutoFit/>
          </a:bodyPr>
          <a:lstStyle/>
          <a:p>
            <a:pPr algn="just"/>
            <a:r>
              <a:rPr lang="es-ES" sz="1400" b="1" dirty="0"/>
              <a:t>Cable Directo (Straight-Through):</a:t>
            </a:r>
          </a:p>
          <a:p>
            <a:pPr algn="just"/>
            <a:endParaRPr lang="es-ES" sz="1400" dirty="0"/>
          </a:p>
          <a:p>
            <a:pPr algn="just"/>
            <a:r>
              <a:rPr lang="es-ES" sz="1400" dirty="0"/>
              <a:t>En un cable directo, los pines en un extremo del cable se conectan directamente a los mismos pines en el otro extremo del cable.</a:t>
            </a:r>
          </a:p>
          <a:p>
            <a:pPr algn="just"/>
            <a:r>
              <a:rPr lang="es-ES" sz="1400" dirty="0"/>
              <a:t>Este tipo de cable se utiliza para conectar dispositivos que tienen diferentes funciones en una red. Por ejemplo, se utiliza para conectar una computadora a un switch o router, donde una computadora es un dispositivo final y un switch o router es un dispositivo de red central.</a:t>
            </a:r>
          </a:p>
          <a:p>
            <a:pPr algn="just"/>
            <a:r>
              <a:rPr lang="es-ES" sz="1400" b="1" u="sng" dirty="0"/>
              <a:t>Los pines se conectan de la siguiente manera en un cable directo:</a:t>
            </a:r>
          </a:p>
          <a:p>
            <a:pPr algn="just"/>
            <a:r>
              <a:rPr lang="es-ES" sz="1400" dirty="0"/>
              <a:t>Pin 1 a Pin 1</a:t>
            </a:r>
          </a:p>
          <a:p>
            <a:pPr algn="just"/>
            <a:r>
              <a:rPr lang="es-ES" sz="1400" dirty="0"/>
              <a:t>Pin 2 a Pin 2</a:t>
            </a:r>
          </a:p>
          <a:p>
            <a:pPr algn="just"/>
            <a:r>
              <a:rPr lang="es-ES" sz="1400" dirty="0"/>
              <a:t>Pin 3 a Pin 3</a:t>
            </a:r>
          </a:p>
          <a:p>
            <a:pPr algn="just"/>
            <a:r>
              <a:rPr lang="es-ES" sz="1400" dirty="0"/>
              <a:t>Pin 6 a Pin 6</a:t>
            </a:r>
          </a:p>
          <a:p>
            <a:pPr algn="just"/>
            <a:r>
              <a:rPr lang="es-ES" sz="1400" dirty="0"/>
              <a:t>Los pines 4 y 5, así como los pines 7 y 8, generalmente no se utilizan en las conexiones de red Ethernet y se dejan sin conectar en un cable directo.</a:t>
            </a:r>
          </a:p>
          <a:p>
            <a:pPr algn="just"/>
            <a:endParaRPr lang="es-ES" sz="1400" dirty="0"/>
          </a:p>
          <a:p>
            <a:pPr algn="just"/>
            <a:r>
              <a:rPr lang="es-ES" sz="1400" b="1" dirty="0"/>
              <a:t>Cable Crossover (Cruzado):</a:t>
            </a:r>
          </a:p>
          <a:p>
            <a:pPr algn="just"/>
            <a:endParaRPr lang="es-ES" sz="1400" dirty="0"/>
          </a:p>
          <a:p>
            <a:pPr algn="just"/>
            <a:r>
              <a:rPr lang="es-ES" sz="1400" dirty="0"/>
              <a:t>En un cable cruzado, los pines en un extremo del cable se conectan de manera cruzada a los pines en el otro extremo del cable.</a:t>
            </a:r>
          </a:p>
          <a:p>
            <a:pPr algn="just"/>
            <a:r>
              <a:rPr lang="es-ES" sz="1400" dirty="0"/>
              <a:t>Este tipo de cable se utiliza para conectar dos dispositivos del mismo tipo, como dos computadoras o dos switches, sin la necesidad de un dispositivo intermedio como un router.</a:t>
            </a:r>
          </a:p>
          <a:p>
            <a:pPr algn="just"/>
            <a:r>
              <a:rPr lang="es-ES" sz="1400" b="1" u="sng" dirty="0"/>
              <a:t>Los pines se conectan de la siguiente manera en un cable cruzado:</a:t>
            </a:r>
          </a:p>
          <a:p>
            <a:pPr algn="just"/>
            <a:r>
              <a:rPr lang="es-ES" sz="1400" dirty="0"/>
              <a:t>Pin 1 a Pin 3</a:t>
            </a:r>
          </a:p>
          <a:p>
            <a:pPr algn="just"/>
            <a:r>
              <a:rPr lang="es-ES" sz="1400" dirty="0"/>
              <a:t>Pin 2 a Pin 6</a:t>
            </a:r>
          </a:p>
          <a:p>
            <a:pPr algn="just"/>
            <a:r>
              <a:rPr lang="es-ES" sz="1400" dirty="0"/>
              <a:t>Pin 3 a Pin 1</a:t>
            </a:r>
          </a:p>
          <a:p>
            <a:pPr algn="just"/>
            <a:r>
              <a:rPr lang="es-ES" sz="1400" dirty="0"/>
              <a:t>Pin 6 a Pin 2</a:t>
            </a:r>
          </a:p>
          <a:p>
            <a:pPr algn="just"/>
            <a:r>
              <a:rPr lang="es-ES" sz="1400" dirty="0"/>
              <a:t>Esta conexión cruzada permite que las señales de transmisión de una computadora lleguen a la recepción de la otra y viceversa, lo que permite la comunicación directa entre dos dispositivos de red del mismo tipo.</a:t>
            </a:r>
          </a:p>
          <a:p>
            <a:pPr algn="just"/>
            <a:r>
              <a:rPr lang="es-ES" sz="1400" dirty="0"/>
              <a:t>En resumen, la diferencia principal entre un cable directo y un cable cruzado radica en cómo se conectan los pines en cada extremo del cable y en su uso previsto. Un cable directo se usa para conectar dispositivos diferentes (por ejemplo, una computadora a un switch), mientras que un cable cruzado se usa para conectar dispositivos del mismo tipo (por ejemplo, dos computadoras). En la actualidad, muchos dispositivos de red son capaces de detectar automáticamente el tipo de cable y adaptarse en consecuencia, lo que ha reducido la necesidad de cables cruzados en comparación con épocas anteriores.</a:t>
            </a:r>
          </a:p>
        </p:txBody>
      </p:sp>
      <p:pic>
        <p:nvPicPr>
          <p:cNvPr id="5" name="Picture 4">
            <a:extLst>
              <a:ext uri="{FF2B5EF4-FFF2-40B4-BE49-F238E27FC236}">
                <a16:creationId xmlns:a16="http://schemas.microsoft.com/office/drawing/2014/main" id="{EB0FB7CA-804B-4D6B-8D1D-537F7FE74F8E}"/>
              </a:ext>
            </a:extLst>
          </p:cNvPr>
          <p:cNvPicPr>
            <a:picLocks noChangeAspect="1"/>
          </p:cNvPicPr>
          <p:nvPr/>
        </p:nvPicPr>
        <p:blipFill>
          <a:blip r:embed="rId2"/>
          <a:stretch>
            <a:fillRect/>
          </a:stretch>
        </p:blipFill>
        <p:spPr>
          <a:xfrm>
            <a:off x="9126070" y="1094992"/>
            <a:ext cx="2250140" cy="1113967"/>
          </a:xfrm>
          <a:prstGeom prst="rect">
            <a:avLst/>
          </a:prstGeom>
        </p:spPr>
      </p:pic>
      <p:pic>
        <p:nvPicPr>
          <p:cNvPr id="6" name="Picture 5">
            <a:extLst>
              <a:ext uri="{FF2B5EF4-FFF2-40B4-BE49-F238E27FC236}">
                <a16:creationId xmlns:a16="http://schemas.microsoft.com/office/drawing/2014/main" id="{290BF2D2-0D70-4F12-BF19-D9DF229FEEA7}"/>
              </a:ext>
            </a:extLst>
          </p:cNvPr>
          <p:cNvPicPr>
            <a:picLocks noChangeAspect="1"/>
          </p:cNvPicPr>
          <p:nvPr/>
        </p:nvPicPr>
        <p:blipFill>
          <a:blip r:embed="rId3"/>
          <a:stretch>
            <a:fillRect/>
          </a:stretch>
        </p:blipFill>
        <p:spPr>
          <a:xfrm>
            <a:off x="9168888" y="3687438"/>
            <a:ext cx="2395582" cy="1048310"/>
          </a:xfrm>
          <a:prstGeom prst="rect">
            <a:avLst/>
          </a:prstGeom>
        </p:spPr>
      </p:pic>
      <p:pic>
        <p:nvPicPr>
          <p:cNvPr id="7" name="Picture 6">
            <a:extLst>
              <a:ext uri="{FF2B5EF4-FFF2-40B4-BE49-F238E27FC236}">
                <a16:creationId xmlns:a16="http://schemas.microsoft.com/office/drawing/2014/main" id="{7D003BCA-AA7D-4D6B-89BE-1012347D1551}"/>
              </a:ext>
            </a:extLst>
          </p:cNvPr>
          <p:cNvPicPr>
            <a:picLocks noChangeAspect="1"/>
          </p:cNvPicPr>
          <p:nvPr/>
        </p:nvPicPr>
        <p:blipFill>
          <a:blip r:embed="rId4"/>
          <a:stretch>
            <a:fillRect/>
          </a:stretch>
        </p:blipFill>
        <p:spPr>
          <a:xfrm>
            <a:off x="8119530" y="3687438"/>
            <a:ext cx="860864" cy="1048310"/>
          </a:xfrm>
          <a:prstGeom prst="rect">
            <a:avLst/>
          </a:prstGeom>
        </p:spPr>
      </p:pic>
    </p:spTree>
    <p:extLst>
      <p:ext uri="{BB962C8B-B14F-4D97-AF65-F5344CB8AC3E}">
        <p14:creationId xmlns:p14="http://schemas.microsoft.com/office/powerpoint/2010/main" val="3737511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o Ponchar, Crimpar Cable de Red RJ45 Ethernet DIRECTO y CRUZADO (Facil y Bien Explicado ...">
            <a:extLst>
              <a:ext uri="{FF2B5EF4-FFF2-40B4-BE49-F238E27FC236}">
                <a16:creationId xmlns:a16="http://schemas.microsoft.com/office/drawing/2014/main" id="{518C6E19-06D6-0707-1328-96BA50308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4313"/>
            <a:ext cx="11430000" cy="642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30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a tarjeta de red Ethernet del equipo microinformático">
            <a:extLst>
              <a:ext uri="{FF2B5EF4-FFF2-40B4-BE49-F238E27FC236}">
                <a16:creationId xmlns:a16="http://schemas.microsoft.com/office/drawing/2014/main" id="{938EA059-8B01-4E6E-BC09-94B9589AB4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180" y="1328715"/>
            <a:ext cx="6410084" cy="421463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3A71C714-B7A5-EEEC-31D0-2CB8F353C25E}"/>
              </a:ext>
            </a:extLst>
          </p:cNvPr>
          <p:cNvPicPr>
            <a:picLocks noChangeAspect="1"/>
          </p:cNvPicPr>
          <p:nvPr/>
        </p:nvPicPr>
        <p:blipFill>
          <a:blip r:embed="rId3"/>
          <a:stretch>
            <a:fillRect/>
          </a:stretch>
        </p:blipFill>
        <p:spPr>
          <a:xfrm>
            <a:off x="7695873" y="676623"/>
            <a:ext cx="3854945" cy="2409340"/>
          </a:xfrm>
          <a:prstGeom prst="rect">
            <a:avLst/>
          </a:prstGeom>
        </p:spPr>
      </p:pic>
      <p:pic>
        <p:nvPicPr>
          <p:cNvPr id="5" name="Imagen 4">
            <a:extLst>
              <a:ext uri="{FF2B5EF4-FFF2-40B4-BE49-F238E27FC236}">
                <a16:creationId xmlns:a16="http://schemas.microsoft.com/office/drawing/2014/main" id="{02B43BD3-8D74-3F06-A895-4A8DBF8F4981}"/>
              </a:ext>
            </a:extLst>
          </p:cNvPr>
          <p:cNvPicPr>
            <a:picLocks noChangeAspect="1"/>
          </p:cNvPicPr>
          <p:nvPr/>
        </p:nvPicPr>
        <p:blipFill>
          <a:blip r:embed="rId4"/>
          <a:stretch>
            <a:fillRect/>
          </a:stretch>
        </p:blipFill>
        <p:spPr>
          <a:xfrm>
            <a:off x="7695873" y="3957631"/>
            <a:ext cx="3854945" cy="2052757"/>
          </a:xfrm>
          <a:prstGeom prst="rect">
            <a:avLst/>
          </a:prstGeom>
        </p:spPr>
      </p:pic>
    </p:spTree>
    <p:extLst>
      <p:ext uri="{BB962C8B-B14F-4D97-AF65-F5344CB8AC3E}">
        <p14:creationId xmlns:p14="http://schemas.microsoft.com/office/powerpoint/2010/main" val="3036803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B2C6E6F-AAA9-39F5-3FEC-FB9D0699D53D}"/>
              </a:ext>
            </a:extLst>
          </p:cNvPr>
          <p:cNvSpPr txBox="1"/>
          <p:nvPr/>
        </p:nvSpPr>
        <p:spPr>
          <a:xfrm>
            <a:off x="289322" y="151179"/>
            <a:ext cx="11655028" cy="6555641"/>
          </a:xfrm>
          <a:prstGeom prst="rect">
            <a:avLst/>
          </a:prstGeom>
          <a:noFill/>
        </p:spPr>
        <p:txBody>
          <a:bodyPr wrap="square">
            <a:spAutoFit/>
          </a:bodyPr>
          <a:lstStyle/>
          <a:p>
            <a:pPr algn="just"/>
            <a:r>
              <a:rPr lang="es-ES" sz="2000" b="0" i="0" dirty="0">
                <a:effectLst/>
                <a:latin typeface="Times New Roman" panose="02020603050405020304" pitchFamily="18" charset="0"/>
                <a:cs typeface="Times New Roman" panose="02020603050405020304" pitchFamily="18" charset="0"/>
              </a:rPr>
              <a:t>Imagina que los cables son como puentes que permiten que las computadoras hablen entre sí o con otros dispositivos. Dependiendo del tipo de "conversación" que quieran tener, necesitarán diferentes tipos de puentes o cables. Aquí te explico cada uno de ellos de manera sencilla:</a:t>
            </a:r>
          </a:p>
          <a:p>
            <a:pPr algn="just"/>
            <a:endParaRPr lang="es-ES" sz="2000" b="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s-ES" sz="2000" b="1" i="0" dirty="0">
                <a:effectLst/>
                <a:latin typeface="Times New Roman" panose="02020603050405020304" pitchFamily="18" charset="0"/>
                <a:cs typeface="Times New Roman" panose="02020603050405020304" pitchFamily="18" charset="0"/>
              </a:rPr>
              <a:t>Cable Directo (Straight-Through Cable)</a:t>
            </a:r>
            <a:r>
              <a:rPr lang="es-ES" sz="2000" b="0" i="0" dirty="0">
                <a:effectLst/>
                <a:latin typeface="Times New Roman" panose="02020603050405020304" pitchFamily="18" charset="0"/>
                <a:cs typeface="Times New Roman" panose="02020603050405020304" pitchFamily="18" charset="0"/>
              </a:rPr>
              <a:t>: Imagina que tienes dos amigos, uno que siempre habla y otro que siempre escucha. Para que puedan comunicarse entre sí, necesitas un puente que lleve las palabras desde el amigo que habla hasta el amigo que escucha. Eso es lo que hace un cable directo. Es como un puente de una sola dirección que lleva las señales desde un dispositivo que transmite (como tu computadora) hasta un dispositivo que recibe (como un router o switch).</a:t>
            </a:r>
          </a:p>
          <a:p>
            <a:pPr algn="just">
              <a:buFont typeface="+mj-lt"/>
              <a:buAutoNum type="arabicPeriod"/>
            </a:pPr>
            <a:endParaRPr lang="es-ES" sz="2000" b="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s-ES" sz="2000" b="1" i="0" dirty="0">
                <a:effectLst/>
                <a:latin typeface="Times New Roman" panose="02020603050405020304" pitchFamily="18" charset="0"/>
                <a:cs typeface="Times New Roman" panose="02020603050405020304" pitchFamily="18" charset="0"/>
              </a:rPr>
              <a:t>Cable Cruzado (Crossover Cable)</a:t>
            </a:r>
            <a:r>
              <a:rPr lang="es-ES" sz="2000" b="0" i="0" dirty="0">
                <a:effectLst/>
                <a:latin typeface="Times New Roman" panose="02020603050405020304" pitchFamily="18" charset="0"/>
                <a:cs typeface="Times New Roman" panose="02020603050405020304" pitchFamily="18" charset="0"/>
              </a:rPr>
              <a:t>: Ahora imagina que tienes dos amigos que quieren hablar y escuchar al mismo tiempo. Necesitas un tipo especial de puente que permita que las palabras vayan en ambas direcciones al mismo tiempo. Eso es lo que hace un cable cruzado. Este cable permite que dos dispositivos similares (como dos computadoras) se comuniquen directamente entre sí, con un lado del cable llevando las señales de transmisión de un dispositivo al otro y viceversa.</a:t>
            </a:r>
          </a:p>
          <a:p>
            <a:pPr algn="just">
              <a:buFont typeface="+mj-lt"/>
              <a:buAutoNum type="arabicPeriod"/>
            </a:pPr>
            <a:endParaRPr lang="es-ES" sz="2000" b="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s-ES" sz="2000" b="1" i="0" dirty="0">
                <a:effectLst/>
                <a:latin typeface="Times New Roman" panose="02020603050405020304" pitchFamily="18" charset="0"/>
                <a:cs typeface="Times New Roman" panose="02020603050405020304" pitchFamily="18" charset="0"/>
              </a:rPr>
              <a:t>Cable de Consola (Console Cable)</a:t>
            </a:r>
            <a:r>
              <a:rPr lang="es-ES" sz="2000" b="0" i="0" dirty="0">
                <a:effectLst/>
                <a:latin typeface="Times New Roman" panose="02020603050405020304" pitchFamily="18" charset="0"/>
                <a:cs typeface="Times New Roman" panose="02020603050405020304" pitchFamily="18" charset="0"/>
              </a:rPr>
              <a:t>: Ahora, imagina que tienes un amigo robot que necesita instrucciones para hacer su trabajo. Necesitas un puente especial que te permita hablar con el robot y darle instrucciones. Eso es lo que hace un cable de consola. Este tipo de cable te permite conectarte a dispositivos especiales (como routers o switches) para programarlos o configurarlos. Es como un puente que te permite "hablar el idioma" del dispositivo y darle instrucciones.</a:t>
            </a:r>
          </a:p>
        </p:txBody>
      </p:sp>
    </p:spTree>
    <p:extLst>
      <p:ext uri="{BB962C8B-B14F-4D97-AF65-F5344CB8AC3E}">
        <p14:creationId xmlns:p14="http://schemas.microsoft.com/office/powerpoint/2010/main" val="40410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4FF39DA-FB04-4928-A8FC-C3DBCEC13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95" y="201755"/>
            <a:ext cx="8426606" cy="631775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B49644E-7FDC-CDBD-BEB6-D1A12C40B8F7}"/>
              </a:ext>
            </a:extLst>
          </p:cNvPr>
          <p:cNvSpPr txBox="1"/>
          <p:nvPr/>
        </p:nvSpPr>
        <p:spPr>
          <a:xfrm>
            <a:off x="8545794" y="103096"/>
            <a:ext cx="3495231" cy="1600438"/>
          </a:xfrm>
          <a:prstGeom prst="rect">
            <a:avLst/>
          </a:prstGeom>
          <a:noFill/>
          <a:ln w="28575">
            <a:solidFill>
              <a:srgbClr val="002060"/>
            </a:solidFill>
          </a:ln>
        </p:spPr>
        <p:txBody>
          <a:bodyPr wrap="square">
            <a:spAutoFit/>
          </a:bodyPr>
          <a:lstStyle/>
          <a:p>
            <a:pPr algn="just"/>
            <a:r>
              <a:rPr lang="es-ES" sz="1400" b="0" i="0" dirty="0">
                <a:solidFill>
                  <a:srgbClr val="4D5156"/>
                </a:solidFill>
                <a:effectLst/>
                <a:latin typeface="arial" panose="020B0604020202020204" pitchFamily="34" charset="0"/>
              </a:rPr>
              <a:t>Una red de área amplia, o WAN, es una red de computadoras que une e interconecta varias redes de ámbito geográfico menor, por ejemplo redes de área local, aunque sus miembros no estén todos en una misma ubicación física.</a:t>
            </a:r>
            <a:endParaRPr lang="es-DO" sz="1400" dirty="0"/>
          </a:p>
        </p:txBody>
      </p:sp>
      <p:sp>
        <p:nvSpPr>
          <p:cNvPr id="5" name="CuadroTexto 4">
            <a:extLst>
              <a:ext uri="{FF2B5EF4-FFF2-40B4-BE49-F238E27FC236}">
                <a16:creationId xmlns:a16="http://schemas.microsoft.com/office/drawing/2014/main" id="{4EDDAAEF-7E5B-B6A7-C561-51FEFEC87472}"/>
              </a:ext>
            </a:extLst>
          </p:cNvPr>
          <p:cNvSpPr txBox="1"/>
          <p:nvPr/>
        </p:nvSpPr>
        <p:spPr>
          <a:xfrm>
            <a:off x="8998720" y="2090172"/>
            <a:ext cx="3042305" cy="2031325"/>
          </a:xfrm>
          <a:prstGeom prst="rect">
            <a:avLst/>
          </a:prstGeom>
          <a:noFill/>
          <a:ln w="28575">
            <a:solidFill>
              <a:srgbClr val="0070C0"/>
            </a:solidFill>
          </a:ln>
        </p:spPr>
        <p:txBody>
          <a:bodyPr wrap="square">
            <a:spAutoFit/>
          </a:bodyPr>
          <a:lstStyle>
            <a:defPPr>
              <a:defRPr lang="es-ES"/>
            </a:defPPr>
            <a:lvl1pPr algn="just">
              <a:defRPr sz="1200" b="0" i="0">
                <a:solidFill>
                  <a:srgbClr val="4D5156"/>
                </a:solidFill>
                <a:effectLst/>
                <a:latin typeface="arial" panose="020B0604020202020204" pitchFamily="34" charset="0"/>
              </a:defRPr>
            </a:lvl1pPr>
          </a:lstStyle>
          <a:p>
            <a:r>
              <a:rPr lang="es-ES" sz="1400" dirty="0"/>
              <a:t>Una red de área metropolitana es una red de alta velocidad que da cobertura en un área geográfica extensa, proporcionando capacidad de integración de múltiples servicios mediante la transmisión de datos, voz y vídeo, sobre medios de transmisión tales como fibra óptica y par trenzado.​</a:t>
            </a:r>
            <a:endParaRPr lang="es-DO" sz="1400" dirty="0"/>
          </a:p>
        </p:txBody>
      </p:sp>
      <p:sp>
        <p:nvSpPr>
          <p:cNvPr id="4" name="CuadroTexto 3">
            <a:extLst>
              <a:ext uri="{FF2B5EF4-FFF2-40B4-BE49-F238E27FC236}">
                <a16:creationId xmlns:a16="http://schemas.microsoft.com/office/drawing/2014/main" id="{13C6CE5E-660E-9BBC-DBB0-44774D994D87}"/>
              </a:ext>
            </a:extLst>
          </p:cNvPr>
          <p:cNvSpPr txBox="1"/>
          <p:nvPr/>
        </p:nvSpPr>
        <p:spPr>
          <a:xfrm>
            <a:off x="9047261" y="4488188"/>
            <a:ext cx="3042305" cy="2031325"/>
          </a:xfrm>
          <a:prstGeom prst="rect">
            <a:avLst/>
          </a:prstGeom>
          <a:noFill/>
          <a:ln w="38100">
            <a:solidFill>
              <a:srgbClr val="FF0000"/>
            </a:solidFill>
          </a:ln>
        </p:spPr>
        <p:txBody>
          <a:bodyPr wrap="square" rtlCol="0">
            <a:spAutoFit/>
          </a:bodyPr>
          <a:lstStyle/>
          <a:p>
            <a:pPr algn="just"/>
            <a:r>
              <a:rPr lang="es-ES" sz="1400" dirty="0"/>
              <a:t>Una red de área local o LAN es una red de computadoras que permite la comunicación y el intercambio de datos entre diferentes dispositivos a nivel local, ya que está limitada a distancias cortas. Por esta razón, esta red se utiliza para hogares privados, tales como una casa o un apartamento, y en empresas​.</a:t>
            </a:r>
            <a:endParaRPr lang="es-DO" sz="1400" dirty="0"/>
          </a:p>
        </p:txBody>
      </p:sp>
    </p:spTree>
    <p:extLst>
      <p:ext uri="{BB962C8B-B14F-4D97-AF65-F5344CB8AC3E}">
        <p14:creationId xmlns:p14="http://schemas.microsoft.com/office/powerpoint/2010/main" val="805263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74C2D18-0823-AAA8-8C64-7A022DD61CE9}"/>
              </a:ext>
            </a:extLst>
          </p:cNvPr>
          <p:cNvSpPr txBox="1"/>
          <p:nvPr/>
        </p:nvSpPr>
        <p:spPr>
          <a:xfrm>
            <a:off x="403622" y="301110"/>
            <a:ext cx="6093618" cy="461665"/>
          </a:xfrm>
          <a:prstGeom prst="rect">
            <a:avLst/>
          </a:prstGeom>
          <a:noFill/>
        </p:spPr>
        <p:txBody>
          <a:bodyPr wrap="square">
            <a:spAutoFit/>
          </a:bodyPr>
          <a:lstStyle/>
          <a:p>
            <a:pPr algn="l"/>
            <a:r>
              <a:rPr lang="es-DO" sz="2400" b="1" i="0" dirty="0">
                <a:effectLst/>
                <a:latin typeface="Playfair Display" panose="020F0502020204030204" pitchFamily="2" charset="0"/>
              </a:rPr>
              <a:t>Cable directo o </a:t>
            </a:r>
            <a:r>
              <a:rPr lang="es-DO" sz="2400" b="1" i="0" dirty="0">
                <a:effectLst/>
                <a:latin typeface="Times New Roman" panose="02020603050405020304" pitchFamily="18" charset="0"/>
                <a:cs typeface="Times New Roman" panose="02020603050405020304" pitchFamily="18" charset="0"/>
              </a:rPr>
              <a:t>Straight-through</a:t>
            </a:r>
          </a:p>
        </p:txBody>
      </p:sp>
      <p:sp>
        <p:nvSpPr>
          <p:cNvPr id="5" name="CuadroTexto 4">
            <a:extLst>
              <a:ext uri="{FF2B5EF4-FFF2-40B4-BE49-F238E27FC236}">
                <a16:creationId xmlns:a16="http://schemas.microsoft.com/office/drawing/2014/main" id="{A84D76DF-2CA5-C40D-3C9A-85DEB4BFB93F}"/>
              </a:ext>
            </a:extLst>
          </p:cNvPr>
          <p:cNvSpPr txBox="1"/>
          <p:nvPr/>
        </p:nvSpPr>
        <p:spPr>
          <a:xfrm>
            <a:off x="403622" y="1021914"/>
            <a:ext cx="11269265" cy="1631216"/>
          </a:xfrm>
          <a:prstGeom prst="rect">
            <a:avLst/>
          </a:prstGeom>
          <a:noFill/>
        </p:spPr>
        <p:txBody>
          <a:bodyPr wrap="square">
            <a:spAutoFit/>
          </a:bodyPr>
          <a:lstStyle/>
          <a:p>
            <a:pPr algn="just"/>
            <a:r>
              <a:rPr lang="es-ES" sz="2000" b="0" i="0" dirty="0">
                <a:effectLst/>
                <a:latin typeface="Times New Roman" panose="02020603050405020304" pitchFamily="18" charset="0"/>
                <a:cs typeface="Times New Roman" panose="02020603050405020304" pitchFamily="18" charset="0"/>
              </a:rPr>
              <a:t>Un cable directo (también llamado normal o straight-throug) hace uso de los pares 2 y 3. Para producir un cable de conexión directa (cable que utiliza la misma disposición de las clavijas en ambos lados), en los extremos puede utilizar el estándar TIA/EIA T568A o el estándar </a:t>
            </a:r>
            <a:r>
              <a:rPr lang="es-ES" sz="20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TIA/EIA T568B</a:t>
            </a:r>
            <a:r>
              <a:rPr lang="es-ES" sz="2000" b="0" i="0" dirty="0">
                <a:effectLst/>
                <a:latin typeface="Times New Roman" panose="02020603050405020304" pitchFamily="18" charset="0"/>
                <a:cs typeface="Times New Roman" panose="02020603050405020304" pitchFamily="18" charset="0"/>
              </a:rPr>
              <a:t> (por lo general este).</a:t>
            </a:r>
          </a:p>
          <a:p>
            <a:pPr algn="just"/>
            <a:r>
              <a:rPr lang="es-ES" sz="2000" b="0" i="0" dirty="0">
                <a:effectLst/>
                <a:latin typeface="Times New Roman" panose="02020603050405020304" pitchFamily="18" charset="0"/>
                <a:cs typeface="Times New Roman" panose="02020603050405020304" pitchFamily="18" charset="0"/>
              </a:rPr>
              <a:t>Un cable directo se utiliza para conectar equipos, como, por ejemplo, PC, servidor, router a un switch, hub o puente/bridge.</a:t>
            </a:r>
          </a:p>
        </p:txBody>
      </p:sp>
      <p:pic>
        <p:nvPicPr>
          <p:cNvPr id="2050" name="Picture 2" descr="TIA EIA T568A para Cable directo">
            <a:extLst>
              <a:ext uri="{FF2B5EF4-FFF2-40B4-BE49-F238E27FC236}">
                <a16:creationId xmlns:a16="http://schemas.microsoft.com/office/drawing/2014/main" id="{2262A472-8D34-53F0-1324-CF9004504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3219450"/>
            <a:ext cx="6048375" cy="2905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A36699-C9CF-BDCB-CD4B-C67BA6F08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257550"/>
            <a:ext cx="57912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2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CE944AB-6666-6DA8-6860-61A5CCBA043C}"/>
              </a:ext>
            </a:extLst>
          </p:cNvPr>
          <p:cNvSpPr txBox="1"/>
          <p:nvPr/>
        </p:nvSpPr>
        <p:spPr>
          <a:xfrm>
            <a:off x="446485" y="301110"/>
            <a:ext cx="6093618" cy="523220"/>
          </a:xfrm>
          <a:prstGeom prst="rect">
            <a:avLst/>
          </a:prstGeom>
          <a:noFill/>
        </p:spPr>
        <p:txBody>
          <a:bodyPr wrap="square">
            <a:spAutoFit/>
          </a:bodyPr>
          <a:lstStyle/>
          <a:p>
            <a:pPr algn="l"/>
            <a:r>
              <a:rPr lang="es-DO" sz="2800" b="1" i="0" dirty="0">
                <a:effectLst/>
                <a:latin typeface="Times New Roman" panose="02020603050405020304" pitchFamily="18" charset="0"/>
                <a:cs typeface="Times New Roman" panose="02020603050405020304" pitchFamily="18" charset="0"/>
              </a:rPr>
              <a:t>Cable cruzado o Crossover</a:t>
            </a:r>
          </a:p>
        </p:txBody>
      </p:sp>
      <p:sp>
        <p:nvSpPr>
          <p:cNvPr id="5" name="CuadroTexto 4">
            <a:extLst>
              <a:ext uri="{FF2B5EF4-FFF2-40B4-BE49-F238E27FC236}">
                <a16:creationId xmlns:a16="http://schemas.microsoft.com/office/drawing/2014/main" id="{33AA289E-DD0E-A1F5-8C1F-C75C82302021}"/>
              </a:ext>
            </a:extLst>
          </p:cNvPr>
          <p:cNvSpPr txBox="1"/>
          <p:nvPr/>
        </p:nvSpPr>
        <p:spPr>
          <a:xfrm>
            <a:off x="446485" y="914187"/>
            <a:ext cx="11226403" cy="1938992"/>
          </a:xfrm>
          <a:prstGeom prst="rect">
            <a:avLst/>
          </a:prstGeom>
          <a:noFill/>
        </p:spPr>
        <p:txBody>
          <a:bodyPr wrap="square">
            <a:spAutoFit/>
          </a:bodyPr>
          <a:lstStyle/>
          <a:p>
            <a:pPr algn="just"/>
            <a:r>
              <a:rPr lang="es-ES" sz="2000" b="0" i="0" dirty="0">
                <a:effectLst/>
                <a:latin typeface="Times New Roman" panose="02020603050405020304" pitchFamily="18" charset="0"/>
                <a:cs typeface="Times New Roman" panose="02020603050405020304" pitchFamily="18" charset="0"/>
              </a:rPr>
              <a:t>Un cable cruzado (también llamado </a:t>
            </a:r>
            <a:r>
              <a:rPr lang="es-ES" sz="2000" b="0" i="1" dirty="0">
                <a:effectLst/>
                <a:latin typeface="Times New Roman" panose="02020603050405020304" pitchFamily="18" charset="0"/>
                <a:cs typeface="Times New Roman" panose="02020603050405020304" pitchFamily="18" charset="0"/>
              </a:rPr>
              <a:t>crossover</a:t>
            </a:r>
            <a:r>
              <a:rPr lang="es-ES" sz="2000" b="0" i="0" dirty="0">
                <a:effectLst/>
                <a:latin typeface="Times New Roman" panose="02020603050405020304" pitchFamily="18" charset="0"/>
                <a:cs typeface="Times New Roman" panose="02020603050405020304" pitchFamily="18" charset="0"/>
              </a:rPr>
              <a:t>) se utiliza para las conexiones de Hub con Hub, de un ordenador a otro, de Switch a Switch, o entre el equipo de la misma capa de acuerdo a la </a:t>
            </a:r>
            <a:r>
              <a:rPr lang="es-ES" sz="20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modelo OSI</a:t>
            </a:r>
            <a:r>
              <a:rPr lang="es-ES" sz="2000" b="0" i="0" dirty="0">
                <a:effectLst/>
                <a:latin typeface="Times New Roman" panose="02020603050405020304" pitchFamily="18" charset="0"/>
                <a:cs typeface="Times New Roman" panose="02020603050405020304" pitchFamily="18" charset="0"/>
              </a:rPr>
              <a:t>. Actualmente, todos los equipos Gigabit Ethernet y la mayoría de los nuevos dispositivos ya es compatible con </a:t>
            </a:r>
            <a:r>
              <a:rPr lang="es-ES" sz="2000" b="1" i="0" dirty="0">
                <a:effectLst/>
                <a:latin typeface="Times New Roman" panose="02020603050405020304" pitchFamily="18" charset="0"/>
                <a:cs typeface="Times New Roman" panose="02020603050405020304" pitchFamily="18" charset="0"/>
              </a:rPr>
              <a:t>Auto MDI-X</a:t>
            </a:r>
            <a:r>
              <a:rPr lang="es-ES" sz="2000" b="0" i="0" dirty="0">
                <a:effectLst/>
                <a:latin typeface="Times New Roman" panose="02020603050405020304" pitchFamily="18" charset="0"/>
                <a:cs typeface="Times New Roman" panose="02020603050405020304" pitchFamily="18" charset="0"/>
              </a:rPr>
              <a:t> (Auto Medium Dependent Interface Crossover), y por lo tanto no existe la necesidad de hacer un cable cruzado para la comunicación entre los equipos que operan en la misma capa del modelo OSI (por ejemplo, de PC a PC).</a:t>
            </a:r>
            <a:endParaRPr lang="es-DO" sz="2000"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E5D8424A-0D22-AABF-944E-9391B821AA60}"/>
              </a:ext>
            </a:extLst>
          </p:cNvPr>
          <p:cNvSpPr txBox="1"/>
          <p:nvPr/>
        </p:nvSpPr>
        <p:spPr>
          <a:xfrm>
            <a:off x="551488" y="2989159"/>
            <a:ext cx="4073266" cy="2862322"/>
          </a:xfrm>
          <a:prstGeom prst="rect">
            <a:avLst/>
          </a:prstGeom>
          <a:noFill/>
        </p:spPr>
        <p:txBody>
          <a:bodyPr wrap="square">
            <a:spAutoFit/>
          </a:bodyPr>
          <a:lstStyle>
            <a:defPPr>
              <a:defRPr lang="es-ES"/>
            </a:defPPr>
            <a:lvl1pPr algn="just">
              <a:defRPr sz="2000" b="0" i="0">
                <a:effectLst/>
                <a:latin typeface="Times New Roman" panose="02020603050405020304" pitchFamily="18" charset="0"/>
                <a:cs typeface="Times New Roman" panose="02020603050405020304" pitchFamily="18" charset="0"/>
              </a:defRPr>
            </a:lvl1pPr>
          </a:lstStyle>
          <a:p>
            <a:r>
              <a:rPr lang="es-ES" dirty="0"/>
              <a:t>Los cables cruzados se crean con una de las puntas con un esquema T568A y la otra punta con un esquema T568B (es decir, se intercambian los cables 1 con el 3 y el 2 con el 6), en el que cada uno de ellos tendrá dos pares para transmisión (TX) y dos pares para recepción (RX).</a:t>
            </a:r>
            <a:endParaRPr lang="es-DO" dirty="0"/>
          </a:p>
        </p:txBody>
      </p:sp>
      <p:pic>
        <p:nvPicPr>
          <p:cNvPr id="3074" name="Picture 2">
            <a:extLst>
              <a:ext uri="{FF2B5EF4-FFF2-40B4-BE49-F238E27FC236}">
                <a16:creationId xmlns:a16="http://schemas.microsoft.com/office/drawing/2014/main" id="{A610ED7D-F9EE-7ECE-175F-8DF0AE66F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069" y="3032020"/>
            <a:ext cx="61912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02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ble Directo Cruzado Transpuesto - [PDF Document]">
            <a:extLst>
              <a:ext uri="{FF2B5EF4-FFF2-40B4-BE49-F238E27FC236}">
                <a16:creationId xmlns:a16="http://schemas.microsoft.com/office/drawing/2014/main" id="{C7F77EF2-B09A-786C-BFD7-17DFED43F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02" y="1807708"/>
            <a:ext cx="563880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 PRO Male RJ45 Connector | RS">
            <a:extLst>
              <a:ext uri="{FF2B5EF4-FFF2-40B4-BE49-F238E27FC236}">
                <a16:creationId xmlns:a16="http://schemas.microsoft.com/office/drawing/2014/main" id="{E50D5A9D-F364-532A-9AB9-635A19434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1945865"/>
            <a:ext cx="5888037" cy="331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764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a:extLst>
              <a:ext uri="{FF2B5EF4-FFF2-40B4-BE49-F238E27FC236}">
                <a16:creationId xmlns:a16="http://schemas.microsoft.com/office/drawing/2014/main" id="{427FA3E5-B3A1-D8C9-495C-5965F60433F7}"/>
              </a:ext>
            </a:extLst>
          </p:cNvPr>
          <p:cNvGraphicFramePr>
            <a:graphicFrameLocks noChangeAspect="1"/>
          </p:cNvGraphicFramePr>
          <p:nvPr>
            <p:extLst>
              <p:ext uri="{D42A27DB-BD31-4B8C-83A1-F6EECF244321}">
                <p14:modId xmlns:p14="http://schemas.microsoft.com/office/powerpoint/2010/main" val="479594508"/>
              </p:ext>
            </p:extLst>
          </p:nvPr>
        </p:nvGraphicFramePr>
        <p:xfrm>
          <a:off x="797752" y="1994998"/>
          <a:ext cx="10988704" cy="3456231"/>
        </p:xfrm>
        <a:graphic>
          <a:graphicData uri="http://schemas.openxmlformats.org/presentationml/2006/ole">
            <mc:AlternateContent xmlns:mc="http://schemas.openxmlformats.org/markup-compatibility/2006">
              <mc:Choice xmlns:v="urn:schemas-microsoft-com:vml" Requires="v">
                <p:oleObj name="Worksheet" r:id="rId2" imgW="7934154" imgH="2495464" progId="Excel.Sheet.12">
                  <p:embed/>
                </p:oleObj>
              </mc:Choice>
              <mc:Fallback>
                <p:oleObj name="Worksheet" r:id="rId2" imgW="7934154" imgH="2495464" progId="Excel.Sheet.12">
                  <p:embed/>
                  <p:pic>
                    <p:nvPicPr>
                      <p:cNvPr id="0" name=""/>
                      <p:cNvPicPr/>
                      <p:nvPr/>
                    </p:nvPicPr>
                    <p:blipFill>
                      <a:blip r:embed="rId3"/>
                      <a:stretch>
                        <a:fillRect/>
                      </a:stretch>
                    </p:blipFill>
                    <p:spPr>
                      <a:xfrm>
                        <a:off x="797752" y="1994998"/>
                        <a:ext cx="10988704" cy="3456231"/>
                      </a:xfrm>
                      <a:prstGeom prst="rect">
                        <a:avLst/>
                      </a:prstGeom>
                    </p:spPr>
                  </p:pic>
                </p:oleObj>
              </mc:Fallback>
            </mc:AlternateContent>
          </a:graphicData>
        </a:graphic>
      </p:graphicFrame>
      <p:sp>
        <p:nvSpPr>
          <p:cNvPr id="7" name="CuadroTexto 6">
            <a:extLst>
              <a:ext uri="{FF2B5EF4-FFF2-40B4-BE49-F238E27FC236}">
                <a16:creationId xmlns:a16="http://schemas.microsoft.com/office/drawing/2014/main" id="{B3F8A548-424F-501F-1987-75F5176ACA05}"/>
              </a:ext>
            </a:extLst>
          </p:cNvPr>
          <p:cNvSpPr txBox="1"/>
          <p:nvPr/>
        </p:nvSpPr>
        <p:spPr>
          <a:xfrm>
            <a:off x="270364" y="494520"/>
            <a:ext cx="11516092" cy="954107"/>
          </a:xfrm>
          <a:prstGeom prst="rect">
            <a:avLst/>
          </a:prstGeom>
          <a:noFill/>
        </p:spPr>
        <p:txBody>
          <a:bodyPr wrap="square">
            <a:spAutoFit/>
          </a:bodyPr>
          <a:lstStyle/>
          <a:p>
            <a:pPr algn="ctr"/>
            <a:r>
              <a:rPr lang="es-ES" sz="2800" b="0" i="0" dirty="0">
                <a:effectLst/>
                <a:latin typeface="Times New Roman" panose="02020603050405020304" pitchFamily="18" charset="0"/>
                <a:cs typeface="Times New Roman" panose="02020603050405020304" pitchFamily="18" charset="0"/>
              </a:rPr>
              <a:t>Tabla que contiene varios protocolos de red comunes y los puertos que suelen usar</a:t>
            </a:r>
            <a:endParaRPr lang="es-DO"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84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 en Design">
            <a:extLst>
              <a:ext uri="{FF2B5EF4-FFF2-40B4-BE49-F238E27FC236}">
                <a16:creationId xmlns:a16="http://schemas.microsoft.com/office/drawing/2014/main" id="{C21BF0E4-7000-4BC6-8862-E884AFA0C61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924" y="263770"/>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se up of the animation. | Unique logo design, Logo design inspiration,  Logos">
            <a:extLst>
              <a:ext uri="{FF2B5EF4-FFF2-40B4-BE49-F238E27FC236}">
                <a16:creationId xmlns:a16="http://schemas.microsoft.com/office/drawing/2014/main" id="{19587B18-3F45-473A-9330-5B0F6236032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74883" y="2004645"/>
            <a:ext cx="3905514" cy="25497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108101-35A2-4E6E-8E71-9F69C9CAE51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11603" y="3698631"/>
            <a:ext cx="2725615" cy="27256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rnet Router Sticker by Telmex for iOS &amp;amp; Android | GIPHY">
            <a:extLst>
              <a:ext uri="{FF2B5EF4-FFF2-40B4-BE49-F238E27FC236}">
                <a16:creationId xmlns:a16="http://schemas.microsoft.com/office/drawing/2014/main" id="{BFF82622-19F6-460F-8A57-7B6F1126C22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813161" y="4255476"/>
            <a:ext cx="2923443" cy="233875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0" descr="Bloqueo de teléfono">
            <a:extLst>
              <a:ext uri="{FF2B5EF4-FFF2-40B4-BE49-F238E27FC236}">
                <a16:creationId xmlns:a16="http://schemas.microsoft.com/office/drawing/2014/main" id="{B35C5CD1-FEE5-4A12-9F07-5AD0AEFC847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DO"/>
          </a:p>
        </p:txBody>
      </p:sp>
      <p:pic>
        <p:nvPicPr>
          <p:cNvPr id="1036" name="Picture 12" descr="Bloqueo de teléfono">
            <a:extLst>
              <a:ext uri="{FF2B5EF4-FFF2-40B4-BE49-F238E27FC236}">
                <a16:creationId xmlns:a16="http://schemas.microsoft.com/office/drawing/2014/main" id="{607BEB3D-6D13-4A87-BB6D-68C7E57247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2925" y="4428758"/>
            <a:ext cx="2590801" cy="199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9B8600-F834-4D03-8DFC-A89FA788180B}"/>
              </a:ext>
            </a:extLst>
          </p:cNvPr>
          <p:cNvSpPr txBox="1"/>
          <p:nvPr/>
        </p:nvSpPr>
        <p:spPr>
          <a:xfrm>
            <a:off x="298938" y="480720"/>
            <a:ext cx="11641016" cy="584775"/>
          </a:xfrm>
          <a:prstGeom prst="rect">
            <a:avLst/>
          </a:prstGeom>
          <a:noFill/>
        </p:spPr>
        <p:txBody>
          <a:bodyPr wrap="square" rtlCol="0">
            <a:spAutoFit/>
          </a:bodyPr>
          <a:lstStyle/>
          <a:p>
            <a:pPr algn="ctr"/>
            <a:r>
              <a:rPr lang="en-US" sz="3200" b="1" u="sng" dirty="0"/>
              <a:t>Ejercicios Basicos de Redes y Conectividad de Servidores</a:t>
            </a:r>
            <a:endParaRPr lang="es-DO" sz="3200" b="1" u="sng" dirty="0"/>
          </a:p>
        </p:txBody>
      </p:sp>
    </p:spTree>
    <p:extLst>
      <p:ext uri="{BB962C8B-B14F-4D97-AF65-F5344CB8AC3E}">
        <p14:creationId xmlns:p14="http://schemas.microsoft.com/office/powerpoint/2010/main" val="1199135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03;p25">
            <a:extLst>
              <a:ext uri="{FF2B5EF4-FFF2-40B4-BE49-F238E27FC236}">
                <a16:creationId xmlns:a16="http://schemas.microsoft.com/office/drawing/2014/main" id="{613587DF-26AB-4861-AD5A-13C44D27A541}"/>
              </a:ext>
            </a:extLst>
          </p:cNvPr>
          <p:cNvSpPr/>
          <p:nvPr/>
        </p:nvSpPr>
        <p:spPr>
          <a:xfrm>
            <a:off x="2646016" y="205118"/>
            <a:ext cx="6983578"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3200" b="1" i="0" u="sng" dirty="0">
                <a:solidFill>
                  <a:srgbClr val="00B0F0"/>
                </a:solidFill>
                <a:effectLst>
                  <a:outerShdw blurRad="38100" dist="38100" dir="2700000" algn="tl">
                    <a:srgbClr val="000000">
                      <a:alpha val="43137"/>
                    </a:srgbClr>
                  </a:outerShdw>
                </a:effectLst>
                <a:latin typeface="arial"/>
                <a:ea typeface="arial"/>
                <a:cs typeface="arial"/>
                <a:sym typeface="arial"/>
              </a:rPr>
              <a:t>Topologías de Redes en Cisco.</a:t>
            </a:r>
            <a:endParaRPr sz="3200" b="1" u="sng" dirty="0">
              <a:solidFill>
                <a:srgbClr val="00B0F0"/>
              </a:solidFill>
              <a:effectLst>
                <a:outerShdw blurRad="38100" dist="38100" dir="2700000" algn="tl">
                  <a:srgbClr val="000000">
                    <a:alpha val="43137"/>
                  </a:srgbClr>
                </a:outerShdw>
              </a:effectLst>
              <a:latin typeface="Calibri"/>
              <a:ea typeface="Calibri"/>
              <a:cs typeface="Calibri"/>
              <a:sym typeface="Calibri"/>
            </a:endParaRPr>
          </a:p>
        </p:txBody>
      </p:sp>
      <p:pic>
        <p:nvPicPr>
          <p:cNvPr id="2050" name="Picture 2" descr="Resultado de imagen para topolocias en cisco">
            <a:extLst>
              <a:ext uri="{FF2B5EF4-FFF2-40B4-BE49-F238E27FC236}">
                <a16:creationId xmlns:a16="http://schemas.microsoft.com/office/drawing/2014/main" id="{8E866EA5-A309-42F6-B70E-D60F239D38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55"/>
          <a:stretch/>
        </p:blipFill>
        <p:spPr bwMode="auto">
          <a:xfrm>
            <a:off x="4712208" y="1128278"/>
            <a:ext cx="7246130" cy="552460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721D986-B4CC-4F3D-1917-58E0F0EB9A76}"/>
              </a:ext>
            </a:extLst>
          </p:cNvPr>
          <p:cNvSpPr txBox="1"/>
          <p:nvPr/>
        </p:nvSpPr>
        <p:spPr>
          <a:xfrm>
            <a:off x="340703" y="1723072"/>
            <a:ext cx="3949943" cy="4154984"/>
          </a:xfrm>
          <a:prstGeom prst="rect">
            <a:avLst/>
          </a:prstGeom>
          <a:noFill/>
        </p:spPr>
        <p:txBody>
          <a:bodyPr wrap="square">
            <a:spAutoFit/>
          </a:bodyPr>
          <a:lstStyle/>
          <a:p>
            <a:pPr algn="just"/>
            <a:r>
              <a:rPr lang="es-ES" sz="2400" b="0" i="0" dirty="0">
                <a:effectLst/>
                <a:latin typeface="Times New Roman" panose="02020603050405020304" pitchFamily="18" charset="0"/>
                <a:cs typeface="Times New Roman" panose="02020603050405020304" pitchFamily="18" charset="0"/>
              </a:rPr>
              <a:t>Las topologías de red describen cómo los diferentes dispositivos o nodos de una red están interconectados. En el contexto de Cisco, la topología de red puede referirse a la disposición física de los dispositivos de red o a la forma en que los datos se transmiten entre esos dispositivos.</a:t>
            </a:r>
            <a:endParaRPr lang="es-D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1796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D36E6FF-422B-4A2F-BE86-9252EEDE1902}"/>
              </a:ext>
            </a:extLst>
          </p:cNvPr>
          <p:cNvPicPr>
            <a:picLocks noChangeAspect="1"/>
          </p:cNvPicPr>
          <p:nvPr/>
        </p:nvPicPr>
        <p:blipFill rotWithShape="1">
          <a:blip r:embed="rId2"/>
          <a:srcRect t="6934" b="9983"/>
          <a:stretch/>
        </p:blipFill>
        <p:spPr>
          <a:xfrm>
            <a:off x="456166" y="2215662"/>
            <a:ext cx="4675399" cy="3235569"/>
          </a:xfrm>
          <a:prstGeom prst="rect">
            <a:avLst/>
          </a:prstGeom>
        </p:spPr>
      </p:pic>
      <p:sp>
        <p:nvSpPr>
          <p:cNvPr id="4" name="TextBox 3">
            <a:extLst>
              <a:ext uri="{FF2B5EF4-FFF2-40B4-BE49-F238E27FC236}">
                <a16:creationId xmlns:a16="http://schemas.microsoft.com/office/drawing/2014/main" id="{5A96D6D2-140D-4C66-ACAD-0BD59C17A08F}"/>
              </a:ext>
            </a:extLst>
          </p:cNvPr>
          <p:cNvSpPr txBox="1"/>
          <p:nvPr/>
        </p:nvSpPr>
        <p:spPr>
          <a:xfrm>
            <a:off x="6354202" y="335500"/>
            <a:ext cx="4689659" cy="584775"/>
          </a:xfrm>
          <a:prstGeom prst="rect">
            <a:avLst/>
          </a:prstGeom>
          <a:noFill/>
        </p:spPr>
        <p:txBody>
          <a:bodyPr wrap="square" rtlCol="0">
            <a:spAutoFit/>
          </a:bodyPr>
          <a:lstStyle/>
          <a:p>
            <a:pPr algn="ctr"/>
            <a:r>
              <a:rPr lang="en-US" sz="3200" b="1" u="sng" dirty="0">
                <a:solidFill>
                  <a:srgbClr val="00B0F0"/>
                </a:solidFill>
              </a:rPr>
              <a:t>Topologia Estrella</a:t>
            </a:r>
            <a:endParaRPr lang="es-DO" sz="3200" b="1" u="sng" dirty="0">
              <a:solidFill>
                <a:srgbClr val="00B0F0"/>
              </a:solidFill>
            </a:endParaRPr>
          </a:p>
        </p:txBody>
      </p:sp>
      <p:sp>
        <p:nvSpPr>
          <p:cNvPr id="5" name="TextBox 4">
            <a:extLst>
              <a:ext uri="{FF2B5EF4-FFF2-40B4-BE49-F238E27FC236}">
                <a16:creationId xmlns:a16="http://schemas.microsoft.com/office/drawing/2014/main" id="{4CE2DF79-E62E-4606-A4B9-CC487EE57501}"/>
              </a:ext>
            </a:extLst>
          </p:cNvPr>
          <p:cNvSpPr txBox="1"/>
          <p:nvPr/>
        </p:nvSpPr>
        <p:spPr>
          <a:xfrm>
            <a:off x="5455764" y="1130722"/>
            <a:ext cx="6479498" cy="1754326"/>
          </a:xfrm>
          <a:prstGeom prst="rect">
            <a:avLst/>
          </a:prstGeom>
          <a:noFill/>
        </p:spPr>
        <p:txBody>
          <a:bodyPr wrap="square" rtlCol="0">
            <a:spAutoFit/>
          </a:bodyPr>
          <a:lstStyle/>
          <a:p>
            <a:pPr algn="just"/>
            <a:r>
              <a:rPr lang="en-US" sz="1800" dirty="0"/>
              <a:t>Colocamos 5 PC en el area de Trabajo, colocamos un-Switch y luego hacemos la conexion con un cable, en nuestro caso el cable automatic, pero en su caso real la conexion seria con un cable directo o cruzado, en ambos caso dependiendo de la standardization que tenga tu empresa o la forma en que mejor trabajas.</a:t>
            </a:r>
            <a:endParaRPr lang="es-DO" sz="1800" dirty="0"/>
          </a:p>
        </p:txBody>
      </p:sp>
      <p:pic>
        <p:nvPicPr>
          <p:cNvPr id="7" name="Picture 6" descr="Graphical user interface, application&#10;&#10;Description automatically generated">
            <a:extLst>
              <a:ext uri="{FF2B5EF4-FFF2-40B4-BE49-F238E27FC236}">
                <a16:creationId xmlns:a16="http://schemas.microsoft.com/office/drawing/2014/main" id="{E2EACF21-6A60-46F4-AE4F-2D5458E1EE92}"/>
              </a:ext>
            </a:extLst>
          </p:cNvPr>
          <p:cNvPicPr>
            <a:picLocks noChangeAspect="1"/>
          </p:cNvPicPr>
          <p:nvPr/>
        </p:nvPicPr>
        <p:blipFill>
          <a:blip r:embed="rId3"/>
          <a:stretch>
            <a:fillRect/>
          </a:stretch>
        </p:blipFill>
        <p:spPr>
          <a:xfrm>
            <a:off x="5428233" y="3305942"/>
            <a:ext cx="3167127" cy="3348429"/>
          </a:xfrm>
          <a:prstGeom prst="rect">
            <a:avLst/>
          </a:prstGeom>
        </p:spPr>
      </p:pic>
      <p:pic>
        <p:nvPicPr>
          <p:cNvPr id="11" name="Picture 10" descr="Graphical user interface, application, email&#10;&#10;Description automatically generated">
            <a:extLst>
              <a:ext uri="{FF2B5EF4-FFF2-40B4-BE49-F238E27FC236}">
                <a16:creationId xmlns:a16="http://schemas.microsoft.com/office/drawing/2014/main" id="{094A872E-1E58-4246-BFEA-666086B6B801}"/>
              </a:ext>
            </a:extLst>
          </p:cNvPr>
          <p:cNvPicPr>
            <a:picLocks noChangeAspect="1"/>
          </p:cNvPicPr>
          <p:nvPr/>
        </p:nvPicPr>
        <p:blipFill>
          <a:blip r:embed="rId4"/>
          <a:stretch>
            <a:fillRect/>
          </a:stretch>
        </p:blipFill>
        <p:spPr>
          <a:xfrm>
            <a:off x="8695513" y="3305941"/>
            <a:ext cx="3167127" cy="3348430"/>
          </a:xfrm>
          <a:prstGeom prst="rect">
            <a:avLst/>
          </a:prstGeom>
        </p:spPr>
      </p:pic>
      <p:sp>
        <p:nvSpPr>
          <p:cNvPr id="12" name="TextBox 11">
            <a:extLst>
              <a:ext uri="{FF2B5EF4-FFF2-40B4-BE49-F238E27FC236}">
                <a16:creationId xmlns:a16="http://schemas.microsoft.com/office/drawing/2014/main" id="{5E5332F1-D5EE-4BB2-B3F8-86ED8F28786C}"/>
              </a:ext>
            </a:extLst>
          </p:cNvPr>
          <p:cNvSpPr txBox="1"/>
          <p:nvPr/>
        </p:nvSpPr>
        <p:spPr>
          <a:xfrm>
            <a:off x="306814" y="5367270"/>
            <a:ext cx="4974104" cy="1323439"/>
          </a:xfrm>
          <a:prstGeom prst="rect">
            <a:avLst/>
          </a:prstGeom>
          <a:noFill/>
        </p:spPr>
        <p:txBody>
          <a:bodyPr wrap="square" rtlCol="0">
            <a:spAutoFit/>
          </a:bodyPr>
          <a:lstStyle/>
          <a:p>
            <a:pPr algn="just"/>
            <a:r>
              <a:rPr lang="en-US" sz="1600" dirty="0"/>
              <a:t>Una vez has conectado todas las pc al Switch, ahora le das doble click al pc, vas a desktop, y alli le pones las ip, en nuestro caso 192.168.0.1 con la Mascara 255.255.255.0, y eso a las demas hasta llegar a la ultima pc que seria la 192.168.0.5, 255.255.255.0</a:t>
            </a:r>
            <a:endParaRPr lang="es-DO" sz="1600" dirty="0"/>
          </a:p>
        </p:txBody>
      </p:sp>
      <p:sp>
        <p:nvSpPr>
          <p:cNvPr id="9" name="CuadroTexto 8">
            <a:extLst>
              <a:ext uri="{FF2B5EF4-FFF2-40B4-BE49-F238E27FC236}">
                <a16:creationId xmlns:a16="http://schemas.microsoft.com/office/drawing/2014/main" id="{01D68402-757E-2A44-7B77-454AD077F561}"/>
              </a:ext>
            </a:extLst>
          </p:cNvPr>
          <p:cNvSpPr txBox="1"/>
          <p:nvPr/>
        </p:nvSpPr>
        <p:spPr>
          <a:xfrm>
            <a:off x="157461" y="184337"/>
            <a:ext cx="4974104" cy="2031325"/>
          </a:xfrm>
          <a:prstGeom prst="rect">
            <a:avLst/>
          </a:prstGeom>
          <a:noFill/>
        </p:spPr>
        <p:txBody>
          <a:bodyPr wrap="square" rtlCol="0">
            <a:spAutoFit/>
          </a:bodyPr>
          <a:lstStyle>
            <a:defPPr>
              <a:defRPr lang="es-ES"/>
            </a:defPPr>
            <a:lvl1pPr algn="just"/>
          </a:lstStyle>
          <a:p>
            <a:r>
              <a:rPr lang="es-ES" b="1" dirty="0"/>
              <a:t>Topología de Estrella: </a:t>
            </a:r>
            <a:r>
              <a:rPr lang="es-ES" dirty="0"/>
              <a:t>En una topología de estrella, todos los dispositivos de la red están conectados a un dispositivo central, como un switch o un hub. Esta es una topología común en muchas redes modernas, incluyendo las de Cisco, porque ofrece buen rendimiento y es fácil de administrar y expandir.</a:t>
            </a:r>
          </a:p>
        </p:txBody>
      </p:sp>
    </p:spTree>
    <p:extLst>
      <p:ext uri="{BB962C8B-B14F-4D97-AF65-F5344CB8AC3E}">
        <p14:creationId xmlns:p14="http://schemas.microsoft.com/office/powerpoint/2010/main" val="2071067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monitor&#10;&#10;Description automatically generated">
            <a:extLst>
              <a:ext uri="{FF2B5EF4-FFF2-40B4-BE49-F238E27FC236}">
                <a16:creationId xmlns:a16="http://schemas.microsoft.com/office/drawing/2014/main" id="{A623B681-C7EB-44EE-B00D-EFEFC88361E2}"/>
              </a:ext>
            </a:extLst>
          </p:cNvPr>
          <p:cNvPicPr>
            <a:picLocks noChangeAspect="1"/>
          </p:cNvPicPr>
          <p:nvPr/>
        </p:nvPicPr>
        <p:blipFill>
          <a:blip r:embed="rId2"/>
          <a:stretch>
            <a:fillRect/>
          </a:stretch>
        </p:blipFill>
        <p:spPr>
          <a:xfrm>
            <a:off x="180109" y="1695781"/>
            <a:ext cx="11748655" cy="4436255"/>
          </a:xfrm>
          <a:prstGeom prst="rect">
            <a:avLst/>
          </a:prstGeom>
        </p:spPr>
      </p:pic>
      <p:sp>
        <p:nvSpPr>
          <p:cNvPr id="4" name="TextBox 3">
            <a:extLst>
              <a:ext uri="{FF2B5EF4-FFF2-40B4-BE49-F238E27FC236}">
                <a16:creationId xmlns:a16="http://schemas.microsoft.com/office/drawing/2014/main" id="{8AF3B7E3-4579-4BE5-8C68-9F144FC82B28}"/>
              </a:ext>
            </a:extLst>
          </p:cNvPr>
          <p:cNvSpPr txBox="1"/>
          <p:nvPr/>
        </p:nvSpPr>
        <p:spPr>
          <a:xfrm>
            <a:off x="180109" y="235527"/>
            <a:ext cx="11748655" cy="1200329"/>
          </a:xfrm>
          <a:prstGeom prst="rect">
            <a:avLst/>
          </a:prstGeom>
          <a:noFill/>
        </p:spPr>
        <p:txBody>
          <a:bodyPr wrap="square" rtlCol="0">
            <a:spAutoFit/>
          </a:bodyPr>
          <a:lstStyle/>
          <a:p>
            <a:pPr algn="just"/>
            <a:r>
              <a:rPr lang="en-US" sz="2400" dirty="0"/>
              <a:t>Una vez hemos terminado la configuracion ahora abrimos las terminals de algunas pc y hacemos envio de algunos ping y validar que tengan comunicacion de una pc an otra, con esto comprobamos que la Red Estrella que hemos creado funciona bien.</a:t>
            </a:r>
            <a:endParaRPr lang="es-DO" sz="2400" dirty="0"/>
          </a:p>
        </p:txBody>
      </p:sp>
    </p:spTree>
    <p:extLst>
      <p:ext uri="{BB962C8B-B14F-4D97-AF65-F5344CB8AC3E}">
        <p14:creationId xmlns:p14="http://schemas.microsoft.com/office/powerpoint/2010/main" val="3669901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69D779-19B7-4992-A74A-82D4AD27AD94}"/>
              </a:ext>
            </a:extLst>
          </p:cNvPr>
          <p:cNvSpPr txBox="1"/>
          <p:nvPr/>
        </p:nvSpPr>
        <p:spPr>
          <a:xfrm>
            <a:off x="6715102" y="409308"/>
            <a:ext cx="4689659" cy="584775"/>
          </a:xfrm>
          <a:prstGeom prst="rect">
            <a:avLst/>
          </a:prstGeom>
          <a:noFill/>
        </p:spPr>
        <p:txBody>
          <a:bodyPr wrap="square" rtlCol="0">
            <a:spAutoFit/>
          </a:bodyPr>
          <a:lstStyle/>
          <a:p>
            <a:pPr algn="ctr"/>
            <a:r>
              <a:rPr lang="en-US" sz="3200" b="1" u="sng" dirty="0">
                <a:solidFill>
                  <a:srgbClr val="00B0F0"/>
                </a:solidFill>
              </a:rPr>
              <a:t>Topologia de Bus</a:t>
            </a:r>
            <a:endParaRPr lang="es-DO" sz="3200" b="1" u="sng" dirty="0">
              <a:solidFill>
                <a:srgbClr val="00B0F0"/>
              </a:solidFill>
            </a:endParaRPr>
          </a:p>
        </p:txBody>
      </p:sp>
      <p:pic>
        <p:nvPicPr>
          <p:cNvPr id="4" name="Picture 3" descr="Diagram&#10;&#10;Description automatically generated">
            <a:extLst>
              <a:ext uri="{FF2B5EF4-FFF2-40B4-BE49-F238E27FC236}">
                <a16:creationId xmlns:a16="http://schemas.microsoft.com/office/drawing/2014/main" id="{E1326618-3828-4976-8534-2D37AD1576FB}"/>
              </a:ext>
            </a:extLst>
          </p:cNvPr>
          <p:cNvPicPr>
            <a:picLocks noChangeAspect="1"/>
          </p:cNvPicPr>
          <p:nvPr/>
        </p:nvPicPr>
        <p:blipFill>
          <a:blip r:embed="rId2"/>
          <a:stretch>
            <a:fillRect/>
          </a:stretch>
        </p:blipFill>
        <p:spPr>
          <a:xfrm>
            <a:off x="402468" y="2352525"/>
            <a:ext cx="5658640" cy="2152950"/>
          </a:xfrm>
          <a:prstGeom prst="rect">
            <a:avLst/>
          </a:prstGeom>
        </p:spPr>
      </p:pic>
      <p:sp>
        <p:nvSpPr>
          <p:cNvPr id="5" name="TextBox 4">
            <a:extLst>
              <a:ext uri="{FF2B5EF4-FFF2-40B4-BE49-F238E27FC236}">
                <a16:creationId xmlns:a16="http://schemas.microsoft.com/office/drawing/2014/main" id="{9EF885A8-584B-44ED-923F-0BDBD116D100}"/>
              </a:ext>
            </a:extLst>
          </p:cNvPr>
          <p:cNvSpPr txBox="1"/>
          <p:nvPr/>
        </p:nvSpPr>
        <p:spPr>
          <a:xfrm>
            <a:off x="6400114" y="2274838"/>
            <a:ext cx="5389418" cy="2308324"/>
          </a:xfrm>
          <a:prstGeom prst="rect">
            <a:avLst/>
          </a:prstGeom>
          <a:noFill/>
        </p:spPr>
        <p:txBody>
          <a:bodyPr wrap="square" rtlCol="0">
            <a:spAutoFit/>
          </a:bodyPr>
          <a:lstStyle/>
          <a:p>
            <a:pPr algn="just"/>
            <a:r>
              <a:rPr lang="en-US" sz="2400" dirty="0"/>
              <a:t>Colocamos 5 PC en el area de Trabajo, colocamos 5 Hub y luego hacemos la conexion con un cable, en nuestro caso el cable automatico,  entre cada Hub, y luego de cada Hub al PC. Respetivamente.</a:t>
            </a:r>
            <a:endParaRPr lang="es-DO" sz="2400" dirty="0"/>
          </a:p>
        </p:txBody>
      </p:sp>
      <p:sp>
        <p:nvSpPr>
          <p:cNvPr id="6" name="TextBox 5">
            <a:extLst>
              <a:ext uri="{FF2B5EF4-FFF2-40B4-BE49-F238E27FC236}">
                <a16:creationId xmlns:a16="http://schemas.microsoft.com/office/drawing/2014/main" id="{41DC7733-85E4-49B8-8D39-3B21DED54303}"/>
              </a:ext>
            </a:extLst>
          </p:cNvPr>
          <p:cNvSpPr txBox="1"/>
          <p:nvPr/>
        </p:nvSpPr>
        <p:spPr>
          <a:xfrm>
            <a:off x="367575" y="4674567"/>
            <a:ext cx="11387066" cy="1569660"/>
          </a:xfrm>
          <a:prstGeom prst="rect">
            <a:avLst/>
          </a:prstGeom>
          <a:noFill/>
        </p:spPr>
        <p:txBody>
          <a:bodyPr wrap="square" rtlCol="0">
            <a:spAutoFit/>
          </a:bodyPr>
          <a:lstStyle/>
          <a:p>
            <a:pPr algn="just"/>
            <a:r>
              <a:rPr lang="en-US" sz="2400" dirty="0"/>
              <a:t>Una vez has conectado todas las pc al Switch, ahora le das doble click al pc, vas a desktop, y alli le pones las ip, en nuestro caso 192.168.0.1 con la Mascara 255.255.255.0, y eso a las demas hasta llegar a la ultima pc que seria la 192.168.0.5, 255.255.255.0</a:t>
            </a:r>
            <a:endParaRPr lang="es-DO" sz="2400" dirty="0"/>
          </a:p>
        </p:txBody>
      </p:sp>
      <p:sp>
        <p:nvSpPr>
          <p:cNvPr id="3" name="CuadroTexto 2">
            <a:extLst>
              <a:ext uri="{FF2B5EF4-FFF2-40B4-BE49-F238E27FC236}">
                <a16:creationId xmlns:a16="http://schemas.microsoft.com/office/drawing/2014/main" id="{ACCF2A1D-82C1-B05C-FAF3-87F82875F57C}"/>
              </a:ext>
            </a:extLst>
          </p:cNvPr>
          <p:cNvSpPr txBox="1"/>
          <p:nvPr/>
        </p:nvSpPr>
        <p:spPr>
          <a:xfrm>
            <a:off x="535414" y="255419"/>
            <a:ext cx="4842800" cy="1477328"/>
          </a:xfrm>
          <a:prstGeom prst="rect">
            <a:avLst/>
          </a:prstGeom>
          <a:noFill/>
        </p:spPr>
        <p:txBody>
          <a:bodyPr wrap="square">
            <a:spAutoFit/>
          </a:bodyPr>
          <a:lstStyle/>
          <a:p>
            <a:pPr algn="just">
              <a:buFont typeface="+mj-lt"/>
              <a:buAutoNum type="arabicPeriod"/>
            </a:pPr>
            <a:r>
              <a:rPr lang="es-ES" b="1" i="0" dirty="0">
                <a:effectLst/>
                <a:latin typeface="Times New Roman" panose="02020603050405020304" pitchFamily="18" charset="0"/>
                <a:cs typeface="Times New Roman" panose="02020603050405020304" pitchFamily="18" charset="0"/>
              </a:rPr>
              <a:t>Topología de Bus</a:t>
            </a:r>
            <a:r>
              <a:rPr lang="es-ES" b="0" i="0" dirty="0">
                <a:effectLst/>
                <a:latin typeface="Times New Roman" panose="02020603050405020304" pitchFamily="18" charset="0"/>
                <a:cs typeface="Times New Roman" panose="02020603050405020304" pitchFamily="18" charset="0"/>
              </a:rPr>
              <a:t>: En esta topología, todos los dispositivos se conectan a un único cable o "bus". Esta es una topología simple, pero puede tener problemas de rendimiento a medida que se agregan más dispositivos a la red.</a:t>
            </a:r>
          </a:p>
        </p:txBody>
      </p:sp>
    </p:spTree>
    <p:extLst>
      <p:ext uri="{BB962C8B-B14F-4D97-AF65-F5344CB8AC3E}">
        <p14:creationId xmlns:p14="http://schemas.microsoft.com/office/powerpoint/2010/main" val="2685987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0E254-F993-43FC-A582-E2628E97963F}"/>
              </a:ext>
            </a:extLst>
          </p:cNvPr>
          <p:cNvSpPr txBox="1"/>
          <p:nvPr/>
        </p:nvSpPr>
        <p:spPr>
          <a:xfrm>
            <a:off x="180109" y="235527"/>
            <a:ext cx="11748655" cy="1200329"/>
          </a:xfrm>
          <a:prstGeom prst="rect">
            <a:avLst/>
          </a:prstGeom>
          <a:noFill/>
        </p:spPr>
        <p:txBody>
          <a:bodyPr wrap="square" rtlCol="0">
            <a:spAutoFit/>
          </a:bodyPr>
          <a:lstStyle/>
          <a:p>
            <a:pPr algn="just"/>
            <a:r>
              <a:rPr lang="en-US" sz="2400" dirty="0"/>
              <a:t>Una vez hemos terminado la configuracion ahora abrimos las terminals de algunas pc y hacemos envio de algunos ping y validar que tengan comunicacion de una pc a otra, con esto comprobamos que la Red Bus que hemos creado funciona bien.</a:t>
            </a:r>
            <a:endParaRPr lang="es-DO" sz="2400" dirty="0"/>
          </a:p>
        </p:txBody>
      </p:sp>
      <p:pic>
        <p:nvPicPr>
          <p:cNvPr id="4" name="Picture 3" descr="A picture containing text, screenshot, indoor&#10;&#10;Description automatically generated">
            <a:extLst>
              <a:ext uri="{FF2B5EF4-FFF2-40B4-BE49-F238E27FC236}">
                <a16:creationId xmlns:a16="http://schemas.microsoft.com/office/drawing/2014/main" id="{D453D697-459D-4F43-A7AD-28666FCB2422}"/>
              </a:ext>
            </a:extLst>
          </p:cNvPr>
          <p:cNvPicPr>
            <a:picLocks noChangeAspect="1"/>
          </p:cNvPicPr>
          <p:nvPr/>
        </p:nvPicPr>
        <p:blipFill>
          <a:blip r:embed="rId2"/>
          <a:stretch>
            <a:fillRect/>
          </a:stretch>
        </p:blipFill>
        <p:spPr>
          <a:xfrm>
            <a:off x="0" y="1615965"/>
            <a:ext cx="12192000" cy="4645316"/>
          </a:xfrm>
          <a:prstGeom prst="rect">
            <a:avLst/>
          </a:prstGeom>
        </p:spPr>
      </p:pic>
    </p:spTree>
    <p:extLst>
      <p:ext uri="{BB962C8B-B14F-4D97-AF65-F5344CB8AC3E}">
        <p14:creationId xmlns:p14="http://schemas.microsoft.com/office/powerpoint/2010/main" val="422180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d PAN | Redes Wiki | Fandom">
            <a:extLst>
              <a:ext uri="{FF2B5EF4-FFF2-40B4-BE49-F238E27FC236}">
                <a16:creationId xmlns:a16="http://schemas.microsoft.com/office/drawing/2014/main" id="{06537476-BDEB-C2DA-83A8-4374B7AAE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86" y="523169"/>
            <a:ext cx="5418703" cy="44784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d de área Personal (PAN): | Infotic Wiki | Fandom">
            <a:extLst>
              <a:ext uri="{FF2B5EF4-FFF2-40B4-BE49-F238E27FC236}">
                <a16:creationId xmlns:a16="http://schemas.microsoft.com/office/drawing/2014/main" id="{98A4E53C-C369-01AC-041A-158476EF4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158" y="1044482"/>
            <a:ext cx="5458150" cy="39571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des infrarrojas - nivelacion">
            <a:extLst>
              <a:ext uri="{FF2B5EF4-FFF2-40B4-BE49-F238E27FC236}">
                <a16:creationId xmlns:a16="http://schemas.microsoft.com/office/drawing/2014/main" id="{DCFBB5F7-6764-9727-325A-5E2F24AC41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9866" y="188765"/>
            <a:ext cx="855717" cy="8557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ADF2B20B-106F-232E-8B87-43B43639A5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692" y="289997"/>
            <a:ext cx="617859" cy="94183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43362B38-E9F7-9D7E-76D4-1A2C0F82A506}"/>
              </a:ext>
            </a:extLst>
          </p:cNvPr>
          <p:cNvSpPr txBox="1"/>
          <p:nvPr/>
        </p:nvSpPr>
        <p:spPr>
          <a:xfrm>
            <a:off x="229961" y="5496922"/>
            <a:ext cx="11732078" cy="1200329"/>
          </a:xfrm>
          <a:prstGeom prst="rect">
            <a:avLst/>
          </a:prstGeom>
          <a:noFill/>
        </p:spPr>
        <p:txBody>
          <a:bodyPr wrap="square">
            <a:spAutoFit/>
          </a:bodyPr>
          <a:lstStyle/>
          <a:p>
            <a:pPr algn="just"/>
            <a:r>
              <a:rPr lang="es-ES" b="1" dirty="0"/>
              <a:t>Red PAN" </a:t>
            </a:r>
            <a:r>
              <a:rPr lang="es-ES" dirty="0"/>
              <a:t>hace referencia a una "Red de Área Personal" (Personal Area Network, en inglés). Una PAN es una red de comunicación de corto alcance utilizada para conectar dispositivos electrónicos en un área cercana, generalmente dentro de un radio de unos pocos metros. El objetivo principal de una PAN es permitir la comunicación y la transferencia de datos entre dispositivos personales, como computadoras, teléfonos móviles, tabletas, impresoras y otros dispositivos electrónicos.</a:t>
            </a:r>
            <a:endParaRPr lang="es-DO" dirty="0"/>
          </a:p>
        </p:txBody>
      </p:sp>
    </p:spTree>
    <p:extLst>
      <p:ext uri="{BB962C8B-B14F-4D97-AF65-F5344CB8AC3E}">
        <p14:creationId xmlns:p14="http://schemas.microsoft.com/office/powerpoint/2010/main" val="3849959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CCC97A9A-2D7F-4CEB-991F-3077863683AE}"/>
              </a:ext>
            </a:extLst>
          </p:cNvPr>
          <p:cNvPicPr>
            <a:picLocks noChangeAspect="1"/>
          </p:cNvPicPr>
          <p:nvPr/>
        </p:nvPicPr>
        <p:blipFill>
          <a:blip r:embed="rId3"/>
          <a:stretch>
            <a:fillRect/>
          </a:stretch>
        </p:blipFill>
        <p:spPr>
          <a:xfrm>
            <a:off x="448605" y="730417"/>
            <a:ext cx="11488753" cy="5868219"/>
          </a:xfrm>
          <a:prstGeom prst="rect">
            <a:avLst/>
          </a:prstGeom>
        </p:spPr>
      </p:pic>
    </p:spTree>
    <p:extLst>
      <p:ext uri="{BB962C8B-B14F-4D97-AF65-F5344CB8AC3E}">
        <p14:creationId xmlns:p14="http://schemas.microsoft.com/office/powerpoint/2010/main" val="2703612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455FCAAE-BE03-4301-86C5-6BB6D2CB79BD}"/>
              </a:ext>
            </a:extLst>
          </p:cNvPr>
          <p:cNvPicPr>
            <a:picLocks noChangeAspect="1"/>
          </p:cNvPicPr>
          <p:nvPr/>
        </p:nvPicPr>
        <p:blipFill>
          <a:blip r:embed="rId2"/>
          <a:stretch>
            <a:fillRect/>
          </a:stretch>
        </p:blipFill>
        <p:spPr>
          <a:xfrm>
            <a:off x="820604" y="2540977"/>
            <a:ext cx="4290657" cy="3653498"/>
          </a:xfrm>
          <a:prstGeom prst="rect">
            <a:avLst/>
          </a:prstGeom>
        </p:spPr>
      </p:pic>
      <p:sp>
        <p:nvSpPr>
          <p:cNvPr id="2" name="TextBox 1">
            <a:extLst>
              <a:ext uri="{FF2B5EF4-FFF2-40B4-BE49-F238E27FC236}">
                <a16:creationId xmlns:a16="http://schemas.microsoft.com/office/drawing/2014/main" id="{70AB4FE5-B4A1-4172-9D9B-EC9280F3859B}"/>
              </a:ext>
            </a:extLst>
          </p:cNvPr>
          <p:cNvSpPr txBox="1"/>
          <p:nvPr/>
        </p:nvSpPr>
        <p:spPr>
          <a:xfrm>
            <a:off x="3628077" y="201231"/>
            <a:ext cx="4689659" cy="584775"/>
          </a:xfrm>
          <a:prstGeom prst="rect">
            <a:avLst/>
          </a:prstGeom>
          <a:noFill/>
        </p:spPr>
        <p:txBody>
          <a:bodyPr wrap="square" rtlCol="0">
            <a:spAutoFit/>
          </a:bodyPr>
          <a:lstStyle/>
          <a:p>
            <a:pPr algn="ctr"/>
            <a:r>
              <a:rPr lang="en-US" sz="3200" b="1" u="sng" dirty="0">
                <a:solidFill>
                  <a:srgbClr val="00B0F0"/>
                </a:solidFill>
              </a:rPr>
              <a:t>Topologia de Arbol</a:t>
            </a:r>
            <a:endParaRPr lang="es-DO" sz="3200" b="1" u="sng" dirty="0">
              <a:solidFill>
                <a:srgbClr val="00B0F0"/>
              </a:solidFill>
            </a:endParaRPr>
          </a:p>
        </p:txBody>
      </p:sp>
      <p:sp>
        <p:nvSpPr>
          <p:cNvPr id="5" name="CuadroTexto 4">
            <a:extLst>
              <a:ext uri="{FF2B5EF4-FFF2-40B4-BE49-F238E27FC236}">
                <a16:creationId xmlns:a16="http://schemas.microsoft.com/office/drawing/2014/main" id="{94A0F042-6C5C-1DEC-0157-15E5A7D5B94E}"/>
              </a:ext>
            </a:extLst>
          </p:cNvPr>
          <p:cNvSpPr txBox="1"/>
          <p:nvPr/>
        </p:nvSpPr>
        <p:spPr>
          <a:xfrm>
            <a:off x="397556" y="786006"/>
            <a:ext cx="11396887" cy="1569660"/>
          </a:xfrm>
          <a:prstGeom prst="rect">
            <a:avLst/>
          </a:prstGeom>
          <a:noFill/>
        </p:spPr>
        <p:txBody>
          <a:bodyPr wrap="square" rtlCol="0">
            <a:spAutoFit/>
          </a:bodyPr>
          <a:lstStyle>
            <a:defPPr>
              <a:defRPr lang="es-ES"/>
            </a:defPPr>
            <a:lvl1pPr algn="just">
              <a:defRPr sz="2400"/>
            </a:lvl1pPr>
          </a:lstStyle>
          <a:p>
            <a:r>
              <a:rPr lang="es-ES" dirty="0"/>
              <a:t>Topología Jerárquica o de Árbol: Este es un tipo de topología comúnmente utilizado en redes de Cisco. Incluye un dispositivo de nivel superior (como un router) conectado a varios dispositivos de nivel inferior (como switches), que a su vez están conectados a otros dispositivos aún más bajos en la jerarquía (como computadoras y servidores).</a:t>
            </a:r>
          </a:p>
        </p:txBody>
      </p:sp>
      <p:sp>
        <p:nvSpPr>
          <p:cNvPr id="8" name="CuadroTexto 7">
            <a:extLst>
              <a:ext uri="{FF2B5EF4-FFF2-40B4-BE49-F238E27FC236}">
                <a16:creationId xmlns:a16="http://schemas.microsoft.com/office/drawing/2014/main" id="{9EBFFF1E-961A-91D5-4FDF-A9C825C9A459}"/>
              </a:ext>
            </a:extLst>
          </p:cNvPr>
          <p:cNvSpPr txBox="1"/>
          <p:nvPr/>
        </p:nvSpPr>
        <p:spPr>
          <a:xfrm>
            <a:off x="5624880" y="3020150"/>
            <a:ext cx="6097464" cy="2031325"/>
          </a:xfrm>
          <a:prstGeom prst="rect">
            <a:avLst/>
          </a:prstGeom>
          <a:noFill/>
        </p:spPr>
        <p:txBody>
          <a:bodyPr wrap="square">
            <a:spAutoFit/>
          </a:bodyPr>
          <a:lstStyle/>
          <a:p>
            <a:pPr algn="just"/>
            <a:r>
              <a:rPr lang="en-US" sz="1800" dirty="0"/>
              <a:t>Colocamos 5 PC en el area de Trabajo, colocamos 10 Switch en cascada, y luego hacemos la conexion es  con un cable, en nuestro caso el cable automatico,  entre cada Switch, y luego de cada Switch de la parte inferior a los PC, Respetivamente.</a:t>
            </a:r>
          </a:p>
          <a:p>
            <a:pPr algn="just"/>
            <a:endParaRPr lang="en-US" sz="1800" dirty="0"/>
          </a:p>
          <a:p>
            <a:pPr algn="just"/>
            <a:r>
              <a:rPr lang="en-US" sz="1800" dirty="0"/>
              <a:t>Las PC en el ejemplo ya no tenemos que configuerarlas si la dejamos el ejercicio anterior.</a:t>
            </a:r>
            <a:endParaRPr lang="es-DO" sz="1800" dirty="0"/>
          </a:p>
        </p:txBody>
      </p:sp>
    </p:spTree>
    <p:extLst>
      <p:ext uri="{BB962C8B-B14F-4D97-AF65-F5344CB8AC3E}">
        <p14:creationId xmlns:p14="http://schemas.microsoft.com/office/powerpoint/2010/main" val="3886965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E2BD2240-D19A-4752-B1A6-124E4E9377BA}"/>
              </a:ext>
            </a:extLst>
          </p:cNvPr>
          <p:cNvPicPr>
            <a:picLocks noChangeAspect="1"/>
          </p:cNvPicPr>
          <p:nvPr/>
        </p:nvPicPr>
        <p:blipFill>
          <a:blip r:embed="rId2"/>
          <a:stretch>
            <a:fillRect/>
          </a:stretch>
        </p:blipFill>
        <p:spPr>
          <a:xfrm>
            <a:off x="290945" y="917653"/>
            <a:ext cx="12192000" cy="5757333"/>
          </a:xfrm>
          <a:prstGeom prst="rect">
            <a:avLst/>
          </a:prstGeom>
        </p:spPr>
      </p:pic>
      <p:sp>
        <p:nvSpPr>
          <p:cNvPr id="5" name="TextBox 4">
            <a:extLst>
              <a:ext uri="{FF2B5EF4-FFF2-40B4-BE49-F238E27FC236}">
                <a16:creationId xmlns:a16="http://schemas.microsoft.com/office/drawing/2014/main" id="{22E02B06-AA39-4C91-947E-3776BD3DA60E}"/>
              </a:ext>
            </a:extLst>
          </p:cNvPr>
          <p:cNvSpPr txBox="1"/>
          <p:nvPr/>
        </p:nvSpPr>
        <p:spPr>
          <a:xfrm>
            <a:off x="2258291" y="183014"/>
            <a:ext cx="8728364" cy="523220"/>
          </a:xfrm>
          <a:prstGeom prst="rect">
            <a:avLst/>
          </a:prstGeom>
          <a:noFill/>
        </p:spPr>
        <p:txBody>
          <a:bodyPr wrap="square" rtlCol="0">
            <a:spAutoFit/>
          </a:bodyPr>
          <a:lstStyle/>
          <a:p>
            <a:pPr algn="ctr"/>
            <a:r>
              <a:rPr lang="en-US" sz="2800" b="1" dirty="0">
                <a:solidFill>
                  <a:srgbClr val="00B0F0"/>
                </a:solidFill>
              </a:rPr>
              <a:t>Aqui validamos que den ping de una a otra.</a:t>
            </a:r>
            <a:endParaRPr lang="es-DO" sz="2800" b="1" dirty="0">
              <a:solidFill>
                <a:srgbClr val="00B0F0"/>
              </a:solidFill>
            </a:endParaRPr>
          </a:p>
        </p:txBody>
      </p:sp>
    </p:spTree>
    <p:extLst>
      <p:ext uri="{BB962C8B-B14F-4D97-AF65-F5344CB8AC3E}">
        <p14:creationId xmlns:p14="http://schemas.microsoft.com/office/powerpoint/2010/main" val="3391029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15E62-1A51-4BAA-BF24-61F80E2E6000}"/>
              </a:ext>
            </a:extLst>
          </p:cNvPr>
          <p:cNvSpPr txBox="1"/>
          <p:nvPr/>
        </p:nvSpPr>
        <p:spPr>
          <a:xfrm>
            <a:off x="5837969" y="3011519"/>
            <a:ext cx="6018860" cy="3477875"/>
          </a:xfrm>
          <a:prstGeom prst="rect">
            <a:avLst/>
          </a:prstGeom>
          <a:noFill/>
        </p:spPr>
        <p:txBody>
          <a:bodyPr wrap="square" rtlCol="0">
            <a:spAutoFit/>
          </a:bodyPr>
          <a:lstStyle/>
          <a:p>
            <a:pPr algn="just"/>
            <a:r>
              <a:rPr lang="en-US" sz="2000" dirty="0"/>
              <a:t>Colocamos 4 PC en el area de Trabajo, 4- Switch en cascada, y 1-Router, y luego hacemos la conexion es  con un cable, en nuestro caso el cable automatico,  entre cada Switch, y entre el router, y luego a los PC, Respetivamente.</a:t>
            </a:r>
          </a:p>
          <a:p>
            <a:pPr algn="just"/>
            <a:r>
              <a:rPr lang="en-US" sz="2000" dirty="0"/>
              <a:t>Vamos al Router y configuramos las dos interfaces Gb 0/0/0 y 0/0/1, con las ip 192.168.0.254 y 192.168.1.254 Respetivamente y la Mascara 255.255.255.0.</a:t>
            </a:r>
          </a:p>
          <a:p>
            <a:pPr algn="just"/>
            <a:endParaRPr lang="en-US" sz="2000" dirty="0"/>
          </a:p>
          <a:p>
            <a:pPr algn="just"/>
            <a:r>
              <a:rPr lang="en-US" sz="2000" dirty="0"/>
              <a:t>Las PC en el ejemplo ya no tenemos que configuerarlas si la dejamos el ejercicio anterior.</a:t>
            </a:r>
            <a:endParaRPr lang="es-DO" sz="2000" dirty="0"/>
          </a:p>
        </p:txBody>
      </p:sp>
      <p:sp>
        <p:nvSpPr>
          <p:cNvPr id="2" name="TextBox 1">
            <a:extLst>
              <a:ext uri="{FF2B5EF4-FFF2-40B4-BE49-F238E27FC236}">
                <a16:creationId xmlns:a16="http://schemas.microsoft.com/office/drawing/2014/main" id="{70AB4FE5-B4A1-4172-9D9B-EC9280F3859B}"/>
              </a:ext>
            </a:extLst>
          </p:cNvPr>
          <p:cNvSpPr txBox="1"/>
          <p:nvPr/>
        </p:nvSpPr>
        <p:spPr>
          <a:xfrm>
            <a:off x="3493139" y="157270"/>
            <a:ext cx="4689659" cy="584775"/>
          </a:xfrm>
          <a:prstGeom prst="rect">
            <a:avLst/>
          </a:prstGeom>
          <a:noFill/>
        </p:spPr>
        <p:txBody>
          <a:bodyPr wrap="square" rtlCol="0">
            <a:spAutoFit/>
          </a:bodyPr>
          <a:lstStyle/>
          <a:p>
            <a:pPr algn="ctr"/>
            <a:r>
              <a:rPr lang="en-US" sz="3200" b="1" u="sng" dirty="0">
                <a:solidFill>
                  <a:srgbClr val="00B0F0"/>
                </a:solidFill>
              </a:rPr>
              <a:t>Topologia de Anillo</a:t>
            </a:r>
            <a:endParaRPr lang="es-DO" sz="3200" b="1" u="sng" dirty="0">
              <a:solidFill>
                <a:srgbClr val="00B0F0"/>
              </a:solidFill>
            </a:endParaRPr>
          </a:p>
        </p:txBody>
      </p:sp>
      <p:pic>
        <p:nvPicPr>
          <p:cNvPr id="5" name="Picture 4" descr="Chart&#10;&#10;Description automatically generated">
            <a:extLst>
              <a:ext uri="{FF2B5EF4-FFF2-40B4-BE49-F238E27FC236}">
                <a16:creationId xmlns:a16="http://schemas.microsoft.com/office/drawing/2014/main" id="{9DD819CC-5064-4985-8A46-B85F5D8B5A02}"/>
              </a:ext>
            </a:extLst>
          </p:cNvPr>
          <p:cNvPicPr>
            <a:picLocks noChangeAspect="1"/>
          </p:cNvPicPr>
          <p:nvPr/>
        </p:nvPicPr>
        <p:blipFill>
          <a:blip r:embed="rId2"/>
          <a:stretch>
            <a:fillRect/>
          </a:stretch>
        </p:blipFill>
        <p:spPr>
          <a:xfrm>
            <a:off x="638511" y="2594547"/>
            <a:ext cx="4396030" cy="3717397"/>
          </a:xfrm>
          <a:prstGeom prst="rect">
            <a:avLst/>
          </a:prstGeom>
        </p:spPr>
      </p:pic>
      <p:sp>
        <p:nvSpPr>
          <p:cNvPr id="6" name="CuadroTexto 5">
            <a:extLst>
              <a:ext uri="{FF2B5EF4-FFF2-40B4-BE49-F238E27FC236}">
                <a16:creationId xmlns:a16="http://schemas.microsoft.com/office/drawing/2014/main" id="{B233B7F3-7CD7-4E6B-8DF2-844B341B4304}"/>
              </a:ext>
            </a:extLst>
          </p:cNvPr>
          <p:cNvSpPr txBox="1"/>
          <p:nvPr/>
        </p:nvSpPr>
        <p:spPr>
          <a:xfrm>
            <a:off x="425832" y="1024887"/>
            <a:ext cx="11340336" cy="1569660"/>
          </a:xfrm>
          <a:prstGeom prst="rect">
            <a:avLst/>
          </a:prstGeom>
          <a:noFill/>
        </p:spPr>
        <p:txBody>
          <a:bodyPr wrap="square" rtlCol="0">
            <a:spAutoFit/>
          </a:bodyPr>
          <a:lstStyle>
            <a:defPPr>
              <a:defRPr lang="es-ES"/>
            </a:defPPr>
            <a:lvl1pPr algn="just">
              <a:defRPr sz="2400"/>
            </a:lvl1pPr>
          </a:lstStyle>
          <a:p>
            <a:r>
              <a:rPr lang="es-ES" dirty="0"/>
              <a:t>Topología de Anillo: En una topología de anillo, los dispositivos están conectados en un círculo, y los datos se transmiten en una sola dirección alrededor del anillo. Esta topología se utiliza menos comúnmente en las redes modernas, pero se puede encontrar en algunos sistemas de telecomunicaciones</a:t>
            </a:r>
            <a:endParaRPr lang="es-DO" dirty="0"/>
          </a:p>
        </p:txBody>
      </p:sp>
    </p:spTree>
    <p:extLst>
      <p:ext uri="{BB962C8B-B14F-4D97-AF65-F5344CB8AC3E}">
        <p14:creationId xmlns:p14="http://schemas.microsoft.com/office/powerpoint/2010/main" val="1455576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A2E01FB-2D27-44B1-A413-87EB7C8548B7}"/>
              </a:ext>
            </a:extLst>
          </p:cNvPr>
          <p:cNvPicPr>
            <a:picLocks noChangeAspect="1"/>
          </p:cNvPicPr>
          <p:nvPr/>
        </p:nvPicPr>
        <p:blipFill>
          <a:blip r:embed="rId2"/>
          <a:stretch>
            <a:fillRect/>
          </a:stretch>
        </p:blipFill>
        <p:spPr>
          <a:xfrm>
            <a:off x="751728" y="1070342"/>
            <a:ext cx="5344271" cy="5649113"/>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72958955-C1DE-4FE7-9071-C577A6D74B59}"/>
              </a:ext>
            </a:extLst>
          </p:cNvPr>
          <p:cNvPicPr>
            <a:picLocks noChangeAspect="1"/>
          </p:cNvPicPr>
          <p:nvPr/>
        </p:nvPicPr>
        <p:blipFill>
          <a:blip r:embed="rId3"/>
          <a:stretch>
            <a:fillRect/>
          </a:stretch>
        </p:blipFill>
        <p:spPr>
          <a:xfrm>
            <a:off x="6582700" y="1070342"/>
            <a:ext cx="5344271" cy="5630061"/>
          </a:xfrm>
          <a:prstGeom prst="rect">
            <a:avLst/>
          </a:prstGeom>
        </p:spPr>
      </p:pic>
      <p:sp>
        <p:nvSpPr>
          <p:cNvPr id="6" name="TextBox 5">
            <a:extLst>
              <a:ext uri="{FF2B5EF4-FFF2-40B4-BE49-F238E27FC236}">
                <a16:creationId xmlns:a16="http://schemas.microsoft.com/office/drawing/2014/main" id="{337DFA5C-0DC5-4CD8-A247-8ED32936128D}"/>
              </a:ext>
            </a:extLst>
          </p:cNvPr>
          <p:cNvSpPr txBox="1"/>
          <p:nvPr/>
        </p:nvSpPr>
        <p:spPr>
          <a:xfrm>
            <a:off x="249382" y="138545"/>
            <a:ext cx="11677589" cy="738664"/>
          </a:xfrm>
          <a:prstGeom prst="rect">
            <a:avLst/>
          </a:prstGeom>
          <a:noFill/>
        </p:spPr>
        <p:txBody>
          <a:bodyPr wrap="square" rtlCol="0">
            <a:spAutoFit/>
          </a:bodyPr>
          <a:lstStyle/>
          <a:p>
            <a:pPr algn="just"/>
            <a:r>
              <a:rPr lang="en-US" b="1" dirty="0"/>
              <a:t>Dentro del Router nos vamos a la opcion Config, alli ubicamos la Interface y le damos a la primera y configuramos la IP y la Mask, y encedemos y hacemos lo mismo con la segunda interface. Veremos con mas abajo en la pestañas de Consola vemos la ejecucion y en el area de trabajo veremos el Router como esta ahora en verde indicando que esta bien configurado.</a:t>
            </a:r>
            <a:endParaRPr lang="es-DO" b="1" dirty="0"/>
          </a:p>
        </p:txBody>
      </p:sp>
    </p:spTree>
    <p:extLst>
      <p:ext uri="{BB962C8B-B14F-4D97-AF65-F5344CB8AC3E}">
        <p14:creationId xmlns:p14="http://schemas.microsoft.com/office/powerpoint/2010/main" val="1241742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2E0D687-3A54-422F-B4FE-1796045003F1}"/>
              </a:ext>
            </a:extLst>
          </p:cNvPr>
          <p:cNvPicPr>
            <a:picLocks noChangeAspect="1"/>
          </p:cNvPicPr>
          <p:nvPr/>
        </p:nvPicPr>
        <p:blipFill>
          <a:blip r:embed="rId2"/>
          <a:stretch>
            <a:fillRect/>
          </a:stretch>
        </p:blipFill>
        <p:spPr>
          <a:xfrm>
            <a:off x="145472" y="1473264"/>
            <a:ext cx="11658601" cy="4947404"/>
          </a:xfrm>
          <a:prstGeom prst="rect">
            <a:avLst/>
          </a:prstGeom>
        </p:spPr>
      </p:pic>
      <p:sp>
        <p:nvSpPr>
          <p:cNvPr id="4" name="TextBox 3">
            <a:extLst>
              <a:ext uri="{FF2B5EF4-FFF2-40B4-BE49-F238E27FC236}">
                <a16:creationId xmlns:a16="http://schemas.microsoft.com/office/drawing/2014/main" id="{B0B23397-020E-48F1-82D6-5DE70829A0E7}"/>
              </a:ext>
            </a:extLst>
          </p:cNvPr>
          <p:cNvSpPr txBox="1"/>
          <p:nvPr/>
        </p:nvSpPr>
        <p:spPr>
          <a:xfrm>
            <a:off x="290945" y="437332"/>
            <a:ext cx="11513128" cy="646331"/>
          </a:xfrm>
          <a:prstGeom prst="rect">
            <a:avLst/>
          </a:prstGeom>
          <a:noFill/>
        </p:spPr>
        <p:txBody>
          <a:bodyPr wrap="square" rtlCol="0">
            <a:spAutoFit/>
          </a:bodyPr>
          <a:lstStyle/>
          <a:p>
            <a:pPr algn="just"/>
            <a:r>
              <a:rPr lang="en-US" sz="1800" dirty="0"/>
              <a:t>Al hacer click de una de las Redes, veremos como dan ping en su misma red, un caso seria de una red a otra, pero aqui tendrian que hacer un redireccionamiento, para que ambas redes se puedan comunicar.</a:t>
            </a:r>
            <a:endParaRPr lang="es-DO" sz="1800" dirty="0"/>
          </a:p>
        </p:txBody>
      </p:sp>
    </p:spTree>
    <p:extLst>
      <p:ext uri="{BB962C8B-B14F-4D97-AF65-F5344CB8AC3E}">
        <p14:creationId xmlns:p14="http://schemas.microsoft.com/office/powerpoint/2010/main" val="3389147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2E8D40-67F5-BC28-42C1-3DAC8E4240F9}"/>
              </a:ext>
            </a:extLst>
          </p:cNvPr>
          <p:cNvSpPr txBox="1"/>
          <p:nvPr/>
        </p:nvSpPr>
        <p:spPr>
          <a:xfrm>
            <a:off x="252780" y="764931"/>
            <a:ext cx="11546498" cy="5078313"/>
          </a:xfrm>
          <a:prstGeom prst="rect">
            <a:avLst/>
          </a:prstGeom>
          <a:noFill/>
        </p:spPr>
        <p:txBody>
          <a:bodyPr wrap="square">
            <a:spAutoFit/>
          </a:bodyPr>
          <a:lstStyle/>
          <a:p>
            <a:pPr algn="just"/>
            <a:r>
              <a:rPr lang="es-ES" b="1" i="0" dirty="0">
                <a:effectLst/>
                <a:latin typeface="Times New Roman" panose="02020603050405020304" pitchFamily="18" charset="0"/>
                <a:cs typeface="Times New Roman" panose="02020603050405020304" pitchFamily="18" charset="0"/>
              </a:rPr>
              <a:t>En una Red LAN con segmentación, </a:t>
            </a:r>
            <a:r>
              <a:rPr lang="es-ES" b="0" i="0" dirty="0">
                <a:effectLst/>
                <a:latin typeface="Times New Roman" panose="02020603050405020304" pitchFamily="18" charset="0"/>
                <a:cs typeface="Times New Roman" panose="02020603050405020304" pitchFamily="18" charset="0"/>
              </a:rPr>
              <a:t>puedes utilizar dos routers, dos switches y dos PCs para crear diferentes segmentos lógicos o subredes. Esto te permite dividir la red en grupos más pequeños para mejorar la seguridad, el rendimiento y la administración. Aquí tienes un ejemplo de cómo configurar una Red LAN con segmentación:</a:t>
            </a:r>
          </a:p>
          <a:p>
            <a:pPr algn="just"/>
            <a:endParaRPr lang="es-ES" b="0" i="0" dirty="0">
              <a:effectLst/>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s-ES" b="1" i="0" dirty="0">
                <a:effectLst/>
                <a:highlight>
                  <a:srgbClr val="00FF00"/>
                </a:highlight>
                <a:latin typeface="Times New Roman" panose="02020603050405020304" pitchFamily="18" charset="0"/>
                <a:cs typeface="Times New Roman" panose="02020603050405020304" pitchFamily="18" charset="0"/>
              </a:rPr>
              <a:t>Conexión física:</a:t>
            </a:r>
          </a:p>
          <a:p>
            <a:pPr lvl="1" algn="just">
              <a:buFont typeface="Arial" panose="020B0604020202020204" pitchFamily="34" charset="0"/>
              <a:buChar char="•"/>
            </a:pPr>
            <a:r>
              <a:rPr lang="es-ES" b="0" i="0" dirty="0">
                <a:effectLst/>
                <a:latin typeface="Times New Roman" panose="02020603050405020304" pitchFamily="18" charset="0"/>
                <a:cs typeface="Times New Roman" panose="02020603050405020304" pitchFamily="18" charset="0"/>
              </a:rPr>
              <a:t>Conecta un PC a cada switch.</a:t>
            </a:r>
          </a:p>
          <a:p>
            <a:pPr lvl="1" algn="just">
              <a:buFont typeface="Arial" panose="020B0604020202020204" pitchFamily="34" charset="0"/>
              <a:buChar char="•"/>
            </a:pPr>
            <a:r>
              <a:rPr lang="es-ES" b="0" i="0" dirty="0">
                <a:effectLst/>
                <a:latin typeface="Times New Roman" panose="02020603050405020304" pitchFamily="18" charset="0"/>
                <a:cs typeface="Times New Roman" panose="02020603050405020304" pitchFamily="18" charset="0"/>
              </a:rPr>
              <a:t>Conecta uno de los switches al Router A y el otro switch al Router B. Puedes utilizar cables Ethernet para establecer estas conexiones.</a:t>
            </a:r>
          </a:p>
          <a:p>
            <a:pPr marL="342900" indent="-342900" algn="just">
              <a:buFont typeface="+mj-lt"/>
              <a:buAutoNum type="arabicParenR"/>
            </a:pPr>
            <a:r>
              <a:rPr lang="es-ES" b="1" i="0" dirty="0">
                <a:effectLst/>
                <a:highlight>
                  <a:srgbClr val="00FF00"/>
                </a:highlight>
                <a:latin typeface="Times New Roman" panose="02020603050405020304" pitchFamily="18" charset="0"/>
                <a:cs typeface="Times New Roman" panose="02020603050405020304" pitchFamily="18" charset="0"/>
              </a:rPr>
              <a:t>Configuración de subredes:</a:t>
            </a:r>
          </a:p>
          <a:p>
            <a:pPr lvl="1" algn="just">
              <a:buFont typeface="Arial" panose="020B0604020202020204" pitchFamily="34" charset="0"/>
              <a:buChar char="•"/>
            </a:pPr>
            <a:r>
              <a:rPr lang="es-ES" b="0" i="0" dirty="0">
                <a:effectLst/>
                <a:latin typeface="Times New Roman" panose="02020603050405020304" pitchFamily="18" charset="0"/>
                <a:cs typeface="Times New Roman" panose="02020603050405020304" pitchFamily="18" charset="0"/>
              </a:rPr>
              <a:t>Asigna una dirección IP única a cada interfaz del Router A y del Router B. Por ejemplo, puedes configurar la interfaz del Router A con la dirección IP </a:t>
            </a:r>
            <a:r>
              <a:rPr lang="es-ES" b="1" dirty="0">
                <a:solidFill>
                  <a:srgbClr val="00B050"/>
                </a:solidFill>
                <a:latin typeface="Times New Roman" panose="02020603050405020304" pitchFamily="18" charset="0"/>
                <a:cs typeface="Times New Roman" panose="02020603050405020304" pitchFamily="18" charset="0"/>
              </a:rPr>
              <a:t>192.168.1.1/24</a:t>
            </a:r>
            <a:r>
              <a:rPr lang="es-ES" b="0" i="0" dirty="0">
                <a:effectLst/>
                <a:latin typeface="Times New Roman" panose="02020603050405020304" pitchFamily="18" charset="0"/>
                <a:cs typeface="Times New Roman" panose="02020603050405020304" pitchFamily="18" charset="0"/>
              </a:rPr>
              <a:t> y la interfaz del Router B con la dirección IP </a:t>
            </a:r>
            <a:r>
              <a:rPr lang="es-ES" b="1" dirty="0">
                <a:solidFill>
                  <a:srgbClr val="00B050"/>
                </a:solidFill>
                <a:latin typeface="Times New Roman" panose="02020603050405020304" pitchFamily="18" charset="0"/>
                <a:cs typeface="Times New Roman" panose="02020603050405020304" pitchFamily="18" charset="0"/>
              </a:rPr>
              <a:t>220.168.2.1/24.</a:t>
            </a:r>
          </a:p>
          <a:p>
            <a:pPr lvl="1" algn="just">
              <a:buFont typeface="Arial" panose="020B0604020202020204" pitchFamily="34" charset="0"/>
              <a:buChar char="•"/>
            </a:pPr>
            <a:r>
              <a:rPr lang="es-ES" b="0" i="0" dirty="0">
                <a:effectLst/>
                <a:latin typeface="Times New Roman" panose="02020603050405020304" pitchFamily="18" charset="0"/>
                <a:cs typeface="Times New Roman" panose="02020603050405020304" pitchFamily="18" charset="0"/>
              </a:rPr>
              <a:t>Configura las interfaces de los PCs con direcciones IP que pertenezcan a las respectivas subredes. Por ejemplo, el PC conectado al Router A puede tener la dirección IP </a:t>
            </a:r>
            <a:r>
              <a:rPr lang="es-ES" b="1" i="0" dirty="0">
                <a:solidFill>
                  <a:srgbClr val="00B050"/>
                </a:solidFill>
                <a:effectLst/>
                <a:latin typeface="Times New Roman" panose="02020603050405020304" pitchFamily="18" charset="0"/>
                <a:cs typeface="Times New Roman" panose="02020603050405020304" pitchFamily="18" charset="0"/>
              </a:rPr>
              <a:t>192.168.1.2/24</a:t>
            </a:r>
            <a:r>
              <a:rPr lang="es-ES" b="0" i="0" dirty="0">
                <a:effectLst/>
                <a:latin typeface="Times New Roman" panose="02020603050405020304" pitchFamily="18" charset="0"/>
                <a:cs typeface="Times New Roman" panose="02020603050405020304" pitchFamily="18" charset="0"/>
              </a:rPr>
              <a:t> y el PC conectado al Router B puede tener la dirección IP </a:t>
            </a:r>
            <a:r>
              <a:rPr lang="es-ES" b="1" dirty="0">
                <a:solidFill>
                  <a:srgbClr val="00B050"/>
                </a:solidFill>
                <a:latin typeface="Times New Roman" panose="02020603050405020304" pitchFamily="18" charset="0"/>
                <a:cs typeface="Times New Roman" panose="02020603050405020304" pitchFamily="18" charset="0"/>
              </a:rPr>
              <a:t>220.168.2.2/24</a:t>
            </a:r>
            <a:r>
              <a:rPr lang="es-ES" b="0" i="0" dirty="0">
                <a:effectLst/>
                <a:latin typeface="Times New Roman" panose="02020603050405020304" pitchFamily="18" charset="0"/>
                <a:cs typeface="Times New Roman" panose="02020603050405020304" pitchFamily="18" charset="0"/>
              </a:rPr>
              <a:t>.</a:t>
            </a:r>
          </a:p>
          <a:p>
            <a:pPr marL="342900" indent="-342900" algn="just">
              <a:buFont typeface="+mj-lt"/>
              <a:buAutoNum type="arabicParenR"/>
            </a:pPr>
            <a:r>
              <a:rPr lang="es-ES" b="1" i="0" dirty="0">
                <a:effectLst/>
                <a:highlight>
                  <a:srgbClr val="00FF00"/>
                </a:highlight>
                <a:latin typeface="Times New Roman" panose="02020603050405020304" pitchFamily="18" charset="0"/>
                <a:cs typeface="Times New Roman" panose="02020603050405020304" pitchFamily="18" charset="0"/>
              </a:rPr>
              <a:t>Enrutamiento entre subredes:</a:t>
            </a:r>
          </a:p>
          <a:p>
            <a:pPr lvl="1" algn="just">
              <a:buFont typeface="Arial" panose="020B0604020202020204" pitchFamily="34" charset="0"/>
              <a:buChar char="•"/>
            </a:pPr>
            <a:r>
              <a:rPr lang="es-ES" b="0" i="0" dirty="0">
                <a:effectLst/>
                <a:latin typeface="Times New Roman" panose="02020603050405020304" pitchFamily="18" charset="0"/>
                <a:cs typeface="Times New Roman" panose="02020603050405020304" pitchFamily="18" charset="0"/>
              </a:rPr>
              <a:t>Configura las tablas de enrutamiento en los routers para permitir que las subredes se comuniquen entre sí. Por ejemplo, en el Router A, agrega una ruta para la subred </a:t>
            </a:r>
            <a:r>
              <a:rPr lang="es-DO" sz="1800" b="1" dirty="0">
                <a:solidFill>
                  <a:srgbClr val="00B050"/>
                </a:solidFill>
                <a:effectLst/>
              </a:rPr>
              <a:t>220.168.1.0 </a:t>
            </a:r>
            <a:r>
              <a:rPr lang="es-ES" b="0" i="0" dirty="0">
                <a:effectLst/>
                <a:latin typeface="Times New Roman" panose="02020603050405020304" pitchFamily="18" charset="0"/>
                <a:cs typeface="Times New Roman" panose="02020603050405020304" pitchFamily="18" charset="0"/>
              </a:rPr>
              <a:t>/24 a través de la interfaz conectada al Router B, y en el Router B, agrega una ruta para la subred </a:t>
            </a:r>
            <a:r>
              <a:rPr lang="es-DO" sz="1800" b="1" dirty="0">
                <a:solidFill>
                  <a:srgbClr val="00B050"/>
                </a:solidFill>
                <a:effectLst/>
              </a:rPr>
              <a:t>192.168.1.0 </a:t>
            </a:r>
            <a:r>
              <a:rPr lang="es-ES" b="0" i="0" dirty="0">
                <a:effectLst/>
                <a:latin typeface="Times New Roman" panose="02020603050405020304" pitchFamily="18" charset="0"/>
                <a:cs typeface="Times New Roman" panose="02020603050405020304" pitchFamily="18" charset="0"/>
              </a:rPr>
              <a:t>/24 a través de la interfaz conectada al Router A.</a:t>
            </a:r>
          </a:p>
        </p:txBody>
      </p:sp>
      <p:sp>
        <p:nvSpPr>
          <p:cNvPr id="5" name="CuadroTexto 4">
            <a:extLst>
              <a:ext uri="{FF2B5EF4-FFF2-40B4-BE49-F238E27FC236}">
                <a16:creationId xmlns:a16="http://schemas.microsoft.com/office/drawing/2014/main" id="{A0062DED-E40C-8766-576E-484303AA7E94}"/>
              </a:ext>
            </a:extLst>
          </p:cNvPr>
          <p:cNvSpPr txBox="1"/>
          <p:nvPr/>
        </p:nvSpPr>
        <p:spPr>
          <a:xfrm>
            <a:off x="2977297" y="175818"/>
            <a:ext cx="6097464" cy="523220"/>
          </a:xfrm>
          <a:prstGeom prst="rect">
            <a:avLst/>
          </a:prstGeom>
          <a:noFill/>
        </p:spPr>
        <p:txBody>
          <a:bodyPr wrap="square">
            <a:spAutoFit/>
          </a:bodyPr>
          <a:lstStyle/>
          <a:p>
            <a:pPr algn="ctr"/>
            <a:r>
              <a:rPr lang="es-ES" sz="2800" b="1" i="0" dirty="0">
                <a:effectLst/>
                <a:latin typeface="Times New Roman" panose="02020603050405020304" pitchFamily="18" charset="0"/>
                <a:cs typeface="Times New Roman" panose="02020603050405020304" pitchFamily="18" charset="0"/>
              </a:rPr>
              <a:t>Red LAN con Segmentación</a:t>
            </a:r>
            <a:endParaRPr lang="es-DO" sz="2800" dirty="0"/>
          </a:p>
        </p:txBody>
      </p:sp>
    </p:spTree>
    <p:extLst>
      <p:ext uri="{BB962C8B-B14F-4D97-AF65-F5344CB8AC3E}">
        <p14:creationId xmlns:p14="http://schemas.microsoft.com/office/powerpoint/2010/main" val="60214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079" y="883992"/>
            <a:ext cx="9988731" cy="5850224"/>
          </a:xfrm>
          <a:prstGeom prst="rect">
            <a:avLst/>
          </a:prstGeom>
        </p:spPr>
      </p:pic>
      <p:sp>
        <p:nvSpPr>
          <p:cNvPr id="5" name="TextBox 4">
            <a:extLst>
              <a:ext uri="{FF2B5EF4-FFF2-40B4-BE49-F238E27FC236}">
                <a16:creationId xmlns:a16="http://schemas.microsoft.com/office/drawing/2014/main" id="{92644CFB-EA5E-47FD-B7F0-A9DC3CB31CB7}"/>
              </a:ext>
            </a:extLst>
          </p:cNvPr>
          <p:cNvSpPr txBox="1"/>
          <p:nvPr/>
        </p:nvSpPr>
        <p:spPr>
          <a:xfrm>
            <a:off x="3522616" y="5235344"/>
            <a:ext cx="4985658" cy="738664"/>
          </a:xfrm>
          <a:prstGeom prst="rect">
            <a:avLst/>
          </a:prstGeom>
          <a:noFill/>
        </p:spPr>
        <p:txBody>
          <a:bodyPr wrap="square" rtlCol="0">
            <a:spAutoFit/>
          </a:bodyPr>
          <a:lstStyle/>
          <a:p>
            <a:pPr algn="ctr"/>
            <a:r>
              <a:rPr lang="en-US" sz="1400" dirty="0">
                <a:solidFill>
                  <a:srgbClr val="FF0000"/>
                </a:solidFill>
                <a:latin typeface="Arial" panose="020B0604020202020204" pitchFamily="34" charset="0"/>
                <a:cs typeface="Arial" panose="020B0604020202020204" pitchFamily="34" charset="0"/>
              </a:rPr>
              <a:t>Agregar 2-Router, 2-Shwitch, y 2-PC, conectar con cables normales las PC y los Switch y Router, y los Router con un–Cable Serial, agregar Tarjetas al Router si es necesario.</a:t>
            </a:r>
            <a:endParaRPr lang="es-DO" sz="1400" dirty="0">
              <a:solidFill>
                <a:srgbClr val="FF0000"/>
              </a:solidFill>
              <a:latin typeface="Arial" panose="020B0604020202020204" pitchFamily="34" charset="0"/>
              <a:cs typeface="Arial" panose="020B0604020202020204" pitchFamily="34" charset="0"/>
            </a:endParaRPr>
          </a:p>
        </p:txBody>
      </p:sp>
      <p:sp>
        <p:nvSpPr>
          <p:cNvPr id="2" name="Rectángulo 1"/>
          <p:cNvSpPr/>
          <p:nvPr/>
        </p:nvSpPr>
        <p:spPr>
          <a:xfrm>
            <a:off x="387531" y="622382"/>
            <a:ext cx="11416937" cy="523220"/>
          </a:xfrm>
          <a:prstGeom prst="rect">
            <a:avLst/>
          </a:prstGeom>
        </p:spPr>
        <p:txBody>
          <a:bodyPr wrap="square">
            <a:spAutoFit/>
          </a:bodyPr>
          <a:lstStyle/>
          <a:p>
            <a:pPr algn="ctr"/>
            <a:r>
              <a:rPr lang="en-US" sz="2800" b="1" u="sng" dirty="0">
                <a:solidFill>
                  <a:srgbClr val="00B0F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Enrutamiento Estatico Basico entre Router con 2 o mas Redes</a:t>
            </a:r>
            <a:endParaRPr lang="es-DO" sz="2800" b="1" u="sng" dirty="0">
              <a:solidFill>
                <a:srgbClr val="00B0F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Rectángulo redondeado 3"/>
          <p:cNvSpPr/>
          <p:nvPr/>
        </p:nvSpPr>
        <p:spPr>
          <a:xfrm>
            <a:off x="1576252" y="6308082"/>
            <a:ext cx="1584959" cy="3222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Arial" panose="020B0604020202020204" pitchFamily="34" charset="0"/>
              <a:cs typeface="Arial" panose="020B0604020202020204" pitchFamily="34" charset="0"/>
            </a:endParaRPr>
          </a:p>
        </p:txBody>
      </p:sp>
      <p:sp>
        <p:nvSpPr>
          <p:cNvPr id="7" name="Rectángulo redondeado 6"/>
          <p:cNvSpPr/>
          <p:nvPr/>
        </p:nvSpPr>
        <p:spPr>
          <a:xfrm>
            <a:off x="9080863" y="6189954"/>
            <a:ext cx="1598021" cy="3222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F62C0870-0D78-5875-1671-B8C2E5571AC7}"/>
              </a:ext>
            </a:extLst>
          </p:cNvPr>
          <p:cNvSpPr txBox="1"/>
          <p:nvPr/>
        </p:nvSpPr>
        <p:spPr>
          <a:xfrm>
            <a:off x="3161211" y="149275"/>
            <a:ext cx="6097464" cy="523220"/>
          </a:xfrm>
          <a:prstGeom prst="rect">
            <a:avLst/>
          </a:prstGeom>
          <a:noFill/>
        </p:spPr>
        <p:txBody>
          <a:bodyPr wrap="square">
            <a:spAutoFit/>
          </a:bodyPr>
          <a:lstStyle/>
          <a:p>
            <a:pPr algn="ctr"/>
            <a:r>
              <a:rPr lang="es-DO" sz="2800" b="1" i="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Red LAN con </a:t>
            </a:r>
            <a:r>
              <a:rPr lang="es-DO" sz="28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
            </a:r>
            <a:r>
              <a:rPr lang="es-DO" sz="2800" b="1" i="0"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egmentación</a:t>
            </a:r>
          </a:p>
        </p:txBody>
      </p:sp>
    </p:spTree>
    <p:extLst>
      <p:ext uri="{BB962C8B-B14F-4D97-AF65-F5344CB8AC3E}">
        <p14:creationId xmlns:p14="http://schemas.microsoft.com/office/powerpoint/2010/main" val="499032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Fundamentos de Enrutamien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686" y="3239588"/>
            <a:ext cx="7589521" cy="3252652"/>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43055" y="1675809"/>
            <a:ext cx="11789863" cy="954107"/>
          </a:xfrm>
          <a:prstGeom prst="rect">
            <a:avLst/>
          </a:prstGeom>
        </p:spPr>
        <p:txBody>
          <a:bodyPr wrap="square">
            <a:spAutoFit/>
          </a:bodyPr>
          <a:lstStyle/>
          <a:p>
            <a:pPr algn="just"/>
            <a:r>
              <a:rPr lang="es-ES" dirty="0">
                <a:solidFill>
                  <a:srgbClr val="333333"/>
                </a:solidFill>
                <a:latin typeface="Arial" panose="020B0604020202020204" pitchFamily="34" charset="0"/>
                <a:cs typeface="Arial" panose="020B0604020202020204" pitchFamily="34" charset="0"/>
              </a:rPr>
              <a:t>La palabra router es una de las que más leemos o escuchamos cuando hablamos de redes. Sin embargo, nunca está demás conocer un poco más respecto a cómo funcionan internamente. En esta ocasión, vamos a hablar de las </a:t>
            </a:r>
            <a:r>
              <a:rPr lang="es-ES" b="1" dirty="0">
                <a:solidFill>
                  <a:srgbClr val="333333"/>
                </a:solidFill>
                <a:latin typeface="Arial" panose="020B0604020202020204" pitchFamily="34" charset="0"/>
                <a:cs typeface="Arial" panose="020B0604020202020204" pitchFamily="34" charset="0"/>
              </a:rPr>
              <a:t>tablas de enrutamiento</a:t>
            </a:r>
            <a:r>
              <a:rPr lang="es-ES" dirty="0">
                <a:solidFill>
                  <a:srgbClr val="333333"/>
                </a:solidFill>
                <a:latin typeface="Arial" panose="020B0604020202020204" pitchFamily="34" charset="0"/>
                <a:cs typeface="Arial" panose="020B0604020202020204" pitchFamily="34" charset="0"/>
              </a:rPr>
              <a:t>. Este es uno de los componentes esenciales para que un router pueda cumplir su función, y esa consiste en dirigir a los paquetes de datos al destino a través de la ruta más adecuada.</a:t>
            </a:r>
            <a:endParaRPr lang="es-ES" dirty="0">
              <a:latin typeface="Arial" panose="020B0604020202020204" pitchFamily="34" charset="0"/>
              <a:cs typeface="Arial" panose="020B0604020202020204" pitchFamily="34" charset="0"/>
            </a:endParaRPr>
          </a:p>
        </p:txBody>
      </p:sp>
      <p:sp>
        <p:nvSpPr>
          <p:cNvPr id="10" name="Rectángulo 9"/>
          <p:cNvSpPr/>
          <p:nvPr/>
        </p:nvSpPr>
        <p:spPr>
          <a:xfrm>
            <a:off x="2935798" y="229854"/>
            <a:ext cx="5859296" cy="461665"/>
          </a:xfrm>
          <a:prstGeom prst="rect">
            <a:avLst/>
          </a:prstGeom>
        </p:spPr>
        <p:txBody>
          <a:bodyPr wrap="none">
            <a:spAutoFit/>
          </a:bodyPr>
          <a:lstStyle/>
          <a:p>
            <a:pPr fontAlgn="base"/>
            <a:r>
              <a:rPr lang="es-ES" sz="2400" b="1" dirty="0">
                <a:solidFill>
                  <a:srgbClr val="00B0F0"/>
                </a:solidFill>
                <a:latin typeface="Arial" panose="020B0604020202020204" pitchFamily="34" charset="0"/>
                <a:cs typeface="Arial" panose="020B0604020202020204" pitchFamily="34" charset="0"/>
              </a:rPr>
              <a:t>Protocolo De Enrutamiento De Internet</a:t>
            </a:r>
            <a:endParaRPr lang="es-ES" sz="2400" b="1" i="0" dirty="0">
              <a:solidFill>
                <a:srgbClr val="00B0F0"/>
              </a:solidFill>
              <a:latin typeface="Arial" panose="020B0604020202020204" pitchFamily="34" charset="0"/>
              <a:cs typeface="Arial" panose="020B0604020202020204" pitchFamily="34" charset="0"/>
            </a:endParaRPr>
          </a:p>
        </p:txBody>
      </p:sp>
      <p:sp>
        <p:nvSpPr>
          <p:cNvPr id="11" name="Rectángulo 10"/>
          <p:cNvSpPr/>
          <p:nvPr/>
        </p:nvSpPr>
        <p:spPr>
          <a:xfrm>
            <a:off x="214900" y="922054"/>
            <a:ext cx="11646174" cy="523220"/>
          </a:xfrm>
          <a:prstGeom prst="rect">
            <a:avLst/>
          </a:prstGeom>
        </p:spPr>
        <p:txBody>
          <a:bodyPr wrap="square">
            <a:spAutoFit/>
          </a:bodyPr>
          <a:lstStyle/>
          <a:p>
            <a:pPr algn="just"/>
            <a:r>
              <a:rPr lang="es-ES" dirty="0">
                <a:solidFill>
                  <a:srgbClr val="333333"/>
                </a:solidFill>
                <a:latin typeface="Arial" panose="020B0604020202020204" pitchFamily="34" charset="0"/>
                <a:cs typeface="Arial" panose="020B0604020202020204" pitchFamily="34" charset="0"/>
              </a:rPr>
              <a:t>En el Protocolo de Internet (IP), las computadoras dividen los mensajes en paquetes y esos paquetes saltan de enrutador a enrutador en el camino a su destino:</a:t>
            </a:r>
          </a:p>
        </p:txBody>
      </p:sp>
    </p:spTree>
    <p:extLst>
      <p:ext uri="{BB962C8B-B14F-4D97-AF65-F5344CB8AC3E}">
        <p14:creationId xmlns:p14="http://schemas.microsoft.com/office/powerpoint/2010/main" val="3680482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66547" y="180387"/>
            <a:ext cx="11826240" cy="1077218"/>
          </a:xfrm>
          <a:prstGeom prst="rect">
            <a:avLst/>
          </a:prstGeom>
          <a:solidFill>
            <a:srgbClr val="92D050"/>
          </a:solidFill>
        </p:spPr>
        <p:txBody>
          <a:bodyPr wrap="square">
            <a:spAutoFit/>
          </a:bodyPr>
          <a:lstStyle/>
          <a:p>
            <a:pPr algn="just"/>
            <a:r>
              <a:rPr lang="es-ES" sz="1600" b="1" u="sng" dirty="0">
                <a:solidFill>
                  <a:schemeClr val="bg1"/>
                </a:solidFill>
                <a:latin typeface="Arial" panose="020B0604020202020204" pitchFamily="34" charset="0"/>
                <a:cs typeface="Arial" panose="020B0604020202020204" pitchFamily="34" charset="0"/>
              </a:rPr>
              <a:t>Enrutamiento Estático:</a:t>
            </a:r>
          </a:p>
          <a:p>
            <a:pPr algn="just"/>
            <a:endParaRPr lang="es-ES" sz="1600" b="1" u="sng" dirty="0">
              <a:solidFill>
                <a:srgbClr val="0070C0"/>
              </a:solidFill>
              <a:latin typeface="Arial" panose="020B0604020202020204" pitchFamily="34" charset="0"/>
              <a:cs typeface="Arial" panose="020B0604020202020204" pitchFamily="34" charset="0"/>
            </a:endParaRPr>
          </a:p>
          <a:p>
            <a:pPr algn="just"/>
            <a:r>
              <a:rPr lang="es-ES" sz="1600" dirty="0">
                <a:solidFill>
                  <a:schemeClr val="tx1"/>
                </a:solidFill>
                <a:latin typeface="Arial" panose="020B0604020202020204" pitchFamily="34" charset="0"/>
                <a:cs typeface="Arial" panose="020B0604020202020204" pitchFamily="34" charset="0"/>
              </a:rPr>
              <a:t>El enrutamiento estático es la información de enrutamiento añadida manualmente por el administrador de red. Esto brindará información al enrutador acerca de la red que es capaz de alcanzar, aunque no esté directamente conectado.</a:t>
            </a:r>
            <a:endParaRPr lang="es-ES" sz="1600" b="0" i="0" dirty="0">
              <a:solidFill>
                <a:schemeClr val="tx1"/>
              </a:solidFill>
              <a:effectLst/>
              <a:latin typeface="Arial" panose="020B0604020202020204" pitchFamily="34" charset="0"/>
              <a:cs typeface="Arial" panose="020B0604020202020204" pitchFamily="34" charset="0"/>
            </a:endParaRPr>
          </a:p>
        </p:txBody>
      </p:sp>
      <p:sp>
        <p:nvSpPr>
          <p:cNvPr id="5" name="Rectángulo 4"/>
          <p:cNvSpPr/>
          <p:nvPr/>
        </p:nvSpPr>
        <p:spPr>
          <a:xfrm>
            <a:off x="166547" y="1479227"/>
            <a:ext cx="11826240" cy="1569660"/>
          </a:xfrm>
          <a:prstGeom prst="rect">
            <a:avLst/>
          </a:prstGeom>
        </p:spPr>
        <p:txBody>
          <a:bodyPr wrap="square">
            <a:spAutoFit/>
          </a:bodyPr>
          <a:lstStyle/>
          <a:p>
            <a:pPr algn="just"/>
            <a:r>
              <a:rPr lang="es-ES" sz="1600" b="1" u="sng" dirty="0">
                <a:solidFill>
                  <a:srgbClr val="0070C0"/>
                </a:solidFill>
                <a:latin typeface="Arial" panose="020B0604020202020204" pitchFamily="34" charset="0"/>
                <a:cs typeface="Arial" panose="020B0604020202020204" pitchFamily="34" charset="0"/>
              </a:rPr>
              <a:t>Enrutamiento Dinámico:</a:t>
            </a:r>
          </a:p>
          <a:p>
            <a:pPr algn="just"/>
            <a:endParaRPr lang="es-ES" sz="1600" b="1" u="sng" dirty="0">
              <a:solidFill>
                <a:srgbClr val="0070C0"/>
              </a:solidFill>
              <a:latin typeface="Arial" panose="020B0604020202020204" pitchFamily="34" charset="0"/>
              <a:cs typeface="Arial" panose="020B0604020202020204" pitchFamily="34" charset="0"/>
            </a:endParaRPr>
          </a:p>
          <a:p>
            <a:pPr algn="just"/>
            <a:r>
              <a:rPr lang="es-ES" sz="1600" dirty="0">
                <a:solidFill>
                  <a:schemeClr val="tx1"/>
                </a:solidFill>
                <a:latin typeface="Arial" panose="020B0604020202020204" pitchFamily="34" charset="0"/>
                <a:cs typeface="Arial" panose="020B0604020202020204" pitchFamily="34" charset="0"/>
              </a:rPr>
              <a:t>El Enrutamiento Dinámico permite que el enrutador obtenga automáticamente la información de enrutamiento de otros enrutadores. Esto no sólo puede reducir el tiempo que el administrador de red gasta en la configuración de las rutas estáticas (especialmente cuando la red crece), sino que también permite que el enrutador sea flexible a los cambios en la red, tales como una falla de un enlace, o cambios en la topología.</a:t>
            </a:r>
            <a:endParaRPr lang="es-ES" sz="1600" b="0" i="0" dirty="0">
              <a:solidFill>
                <a:schemeClr val="tx1"/>
              </a:solidFill>
              <a:effectLst/>
              <a:latin typeface="Arial" panose="020B0604020202020204" pitchFamily="34" charset="0"/>
              <a:cs typeface="Arial" panose="020B0604020202020204" pitchFamily="34" charset="0"/>
            </a:endParaRPr>
          </a:p>
        </p:txBody>
      </p:sp>
      <p:sp>
        <p:nvSpPr>
          <p:cNvPr id="6" name="Rectángulo 5"/>
          <p:cNvSpPr/>
          <p:nvPr/>
        </p:nvSpPr>
        <p:spPr>
          <a:xfrm>
            <a:off x="166547" y="3492132"/>
            <a:ext cx="11826240" cy="1569660"/>
          </a:xfrm>
          <a:prstGeom prst="rect">
            <a:avLst/>
          </a:prstGeom>
        </p:spPr>
        <p:txBody>
          <a:bodyPr wrap="square">
            <a:spAutoFit/>
          </a:bodyPr>
          <a:lstStyle/>
          <a:p>
            <a:pPr algn="just"/>
            <a:r>
              <a:rPr lang="es-ES" sz="1600" b="1" u="sng" dirty="0">
                <a:solidFill>
                  <a:srgbClr val="0070C0"/>
                </a:solidFill>
                <a:latin typeface="Arial" panose="020B0604020202020204" pitchFamily="34" charset="0"/>
                <a:cs typeface="Arial" panose="020B0604020202020204" pitchFamily="34" charset="0"/>
              </a:rPr>
              <a:t>Enrutamiento Basado en Políticas:</a:t>
            </a:r>
          </a:p>
          <a:p>
            <a:pPr algn="just"/>
            <a:endParaRPr lang="es-ES" sz="1600" b="1" u="sng" dirty="0">
              <a:solidFill>
                <a:srgbClr val="0070C0"/>
              </a:solidFill>
              <a:latin typeface="Arial" panose="020B0604020202020204" pitchFamily="34" charset="0"/>
              <a:cs typeface="Arial" panose="020B0604020202020204" pitchFamily="34" charset="0"/>
            </a:endParaRPr>
          </a:p>
          <a:p>
            <a:pPr algn="just"/>
            <a:r>
              <a:rPr lang="es-ES" sz="1600" dirty="0">
                <a:solidFill>
                  <a:schemeClr val="tx1"/>
                </a:solidFill>
                <a:latin typeface="Arial" panose="020B0604020202020204" pitchFamily="34" charset="0"/>
                <a:cs typeface="Arial" panose="020B0604020202020204" pitchFamily="34" charset="0"/>
              </a:rPr>
              <a:t>El enrutamiento basado en políticas es un enrutamiento de acuerdo con las políticas configuradas por el administrador de red. La principal diferencia entre el enrutamiento basado en políticas y el enrutamiento estático/dinámico es que el primero permite al enrutador tomar decisiones de enrutamiento no sólo con base en la dirección IP de destino, sino también con criterios como protocolo, dirección IP de origen, y puerto de destino. </a:t>
            </a:r>
            <a:endParaRPr lang="es-ES" sz="1600" b="0" i="0" dirty="0">
              <a:solidFill>
                <a:schemeClr val="tx1"/>
              </a:solidFill>
              <a:effectLst/>
              <a:latin typeface="Arial" panose="020B0604020202020204" pitchFamily="34" charset="0"/>
              <a:cs typeface="Arial" panose="020B0604020202020204" pitchFamily="34" charset="0"/>
            </a:endParaRPr>
          </a:p>
        </p:txBody>
      </p:sp>
      <p:sp>
        <p:nvSpPr>
          <p:cNvPr id="7" name="Rectángulo 6"/>
          <p:cNvSpPr/>
          <p:nvPr/>
        </p:nvSpPr>
        <p:spPr>
          <a:xfrm>
            <a:off x="166547" y="5155018"/>
            <a:ext cx="11826240" cy="1569660"/>
          </a:xfrm>
          <a:prstGeom prst="rect">
            <a:avLst/>
          </a:prstGeom>
        </p:spPr>
        <p:txBody>
          <a:bodyPr wrap="square">
            <a:spAutoFit/>
          </a:bodyPr>
          <a:lstStyle/>
          <a:p>
            <a:pPr algn="just"/>
            <a:r>
              <a:rPr lang="es-ES" sz="1600" b="1" u="sng" dirty="0">
                <a:solidFill>
                  <a:srgbClr val="0070C0"/>
                </a:solidFill>
                <a:latin typeface="Arial" panose="020B0604020202020204" pitchFamily="34" charset="0"/>
                <a:cs typeface="Arial" panose="020B0604020202020204" pitchFamily="34" charset="0"/>
              </a:rPr>
              <a:t>Enrutamiento entre VLANs:</a:t>
            </a:r>
          </a:p>
          <a:p>
            <a:pPr algn="just"/>
            <a:endParaRPr lang="es-ES" sz="1600" b="1" u="sng" dirty="0">
              <a:solidFill>
                <a:srgbClr val="0070C0"/>
              </a:solidFill>
              <a:latin typeface="Arial" panose="020B0604020202020204" pitchFamily="34" charset="0"/>
              <a:cs typeface="Arial" panose="020B0604020202020204" pitchFamily="34" charset="0"/>
            </a:endParaRPr>
          </a:p>
          <a:p>
            <a:pPr algn="just"/>
            <a:r>
              <a:rPr lang="es-ES" sz="1600" dirty="0">
                <a:solidFill>
                  <a:schemeClr val="tx1"/>
                </a:solidFill>
                <a:latin typeface="Arial" panose="020B0604020202020204" pitchFamily="34" charset="0"/>
                <a:cs typeface="Arial" panose="020B0604020202020204" pitchFamily="34" charset="0"/>
              </a:rPr>
              <a:t>A veces el enrutador no enviará un paquete, incluso si la red destino aparece explícitamente en la tabla de enrutamiento. Esto puede presentarse cuando un host LAN está intentando acceder a otro host en una subred LAN diferente. Debido que el objetivo de implementar VLANs y múltiples subredes LAN es dividir la red en múltiples dominios de broadcast, los paquetes no pueden viajar a través de VLAN.</a:t>
            </a:r>
            <a:endParaRPr lang="es-ES" sz="16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676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CQ] Which of the following is not a network device? - [Class 12]">
            <a:extLst>
              <a:ext uri="{FF2B5EF4-FFF2-40B4-BE49-F238E27FC236}">
                <a16:creationId xmlns:a16="http://schemas.microsoft.com/office/drawing/2014/main" id="{829E962D-0F6C-0FA5-F97F-21A467D04A1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01" t="6979" r="6235" b="2429"/>
          <a:stretch/>
        </p:blipFill>
        <p:spPr bwMode="auto">
          <a:xfrm>
            <a:off x="700755" y="239280"/>
            <a:ext cx="3426864" cy="621279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6AC0995-6271-6D57-0B9F-AFAECD17750D}"/>
              </a:ext>
            </a:extLst>
          </p:cNvPr>
          <p:cNvSpPr txBox="1"/>
          <p:nvPr/>
        </p:nvSpPr>
        <p:spPr>
          <a:xfrm>
            <a:off x="5277667" y="1902947"/>
            <a:ext cx="6094428" cy="3785652"/>
          </a:xfrm>
          <a:prstGeom prst="rect">
            <a:avLst/>
          </a:prstGeom>
          <a:noFill/>
        </p:spPr>
        <p:txBody>
          <a:bodyPr wrap="square">
            <a:spAutoFit/>
          </a:bodyPr>
          <a:lstStyle/>
          <a:p>
            <a:pPr algn="just"/>
            <a:r>
              <a:rPr lang="es-ES" sz="2400" b="0" i="0" dirty="0">
                <a:effectLst/>
                <a:latin typeface="Poppins" panose="00000500000000000000" pitchFamily="2" charset="0"/>
              </a:rPr>
              <a:t>El dispositivo de red es un tipo de dispositivo que se utiliza para conectar dispositivos o computadoras más difíciles de transferir recursos o archivos como fax, máquinas e impresoras. Los dispositivos de red o el hardware de red son dispositivos físicos que se requieren para la comunicación y la interacción entre el hardware en una red informática.</a:t>
            </a:r>
            <a:endParaRPr lang="es-DO" sz="2400" dirty="0"/>
          </a:p>
        </p:txBody>
      </p:sp>
      <p:sp>
        <p:nvSpPr>
          <p:cNvPr id="4" name="CuadroTexto 3">
            <a:extLst>
              <a:ext uri="{FF2B5EF4-FFF2-40B4-BE49-F238E27FC236}">
                <a16:creationId xmlns:a16="http://schemas.microsoft.com/office/drawing/2014/main" id="{49A79991-903D-F513-1161-8CC1E6773D96}"/>
              </a:ext>
            </a:extLst>
          </p:cNvPr>
          <p:cNvSpPr txBox="1"/>
          <p:nvPr/>
        </p:nvSpPr>
        <p:spPr>
          <a:xfrm>
            <a:off x="5274671" y="537453"/>
            <a:ext cx="6097424" cy="584775"/>
          </a:xfrm>
          <a:prstGeom prst="rect">
            <a:avLst/>
          </a:prstGeom>
          <a:noFill/>
        </p:spPr>
        <p:txBody>
          <a:bodyPr wrap="square">
            <a:spAutoFit/>
          </a:bodyPr>
          <a:lstStyle/>
          <a:p>
            <a:pPr algn="ctr"/>
            <a:r>
              <a:rPr lang="es-ES" sz="3200" b="0" i="0" dirty="0">
                <a:solidFill>
                  <a:srgbClr val="FF0000"/>
                </a:solidFill>
                <a:effectLst/>
                <a:latin typeface="Poppins" panose="00000500000000000000" pitchFamily="2" charset="0"/>
              </a:rPr>
              <a:t>El dispositivo de red </a:t>
            </a:r>
            <a:endParaRPr lang="es-DO" sz="3200" dirty="0">
              <a:solidFill>
                <a:srgbClr val="FF0000"/>
              </a:solidFill>
            </a:endParaRPr>
          </a:p>
        </p:txBody>
      </p:sp>
    </p:spTree>
    <p:extLst>
      <p:ext uri="{BB962C8B-B14F-4D97-AF65-F5344CB8AC3E}">
        <p14:creationId xmlns:p14="http://schemas.microsoft.com/office/powerpoint/2010/main" val="2024866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097" y="266258"/>
            <a:ext cx="11145805" cy="6325483"/>
          </a:xfrm>
          <a:prstGeom prst="rect">
            <a:avLst/>
          </a:prstGeom>
        </p:spPr>
      </p:pic>
      <p:sp>
        <p:nvSpPr>
          <p:cNvPr id="3" name="Rectángulo 2"/>
          <p:cNvSpPr/>
          <p:nvPr/>
        </p:nvSpPr>
        <p:spPr>
          <a:xfrm>
            <a:off x="7080069" y="1254034"/>
            <a:ext cx="1789611" cy="64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714103" y="4898571"/>
            <a:ext cx="840377" cy="1959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 name="Conector recto de flecha 5"/>
          <p:cNvCxnSpPr/>
          <p:nvPr/>
        </p:nvCxnSpPr>
        <p:spPr>
          <a:xfrm flipV="1">
            <a:off x="1554480" y="1894114"/>
            <a:ext cx="5525589" cy="3200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2672948" y="4898571"/>
            <a:ext cx="8995954" cy="1077218"/>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rPr>
              <a:t>Podemos agregar Algunos modulos, como este (WIT-1T), para ello </a:t>
            </a:r>
            <a:r>
              <a:rPr lang="en-US" sz="3200" b="1" dirty="0">
                <a:solidFill>
                  <a:srgbClr val="FF0000"/>
                </a:solidFill>
                <a:effectLst>
                  <a:outerShdw blurRad="38100" dist="38100" dir="2700000" algn="tl">
                    <a:srgbClr val="000000">
                      <a:alpha val="43137"/>
                    </a:srgbClr>
                  </a:outerShdw>
                </a:effectLst>
              </a:rPr>
              <a:t>apagamos</a:t>
            </a:r>
            <a:r>
              <a:rPr lang="en-US" sz="3200" b="1" dirty="0">
                <a:effectLst>
                  <a:outerShdw blurRad="38100" dist="38100" dir="2700000" algn="tl">
                    <a:srgbClr val="000000">
                      <a:alpha val="43137"/>
                    </a:srgbClr>
                  </a:outerShdw>
                </a:effectLst>
              </a:rPr>
              <a:t> el Router.</a:t>
            </a:r>
            <a:endParaRPr lang="es-ES" sz="3200" b="1" dirty="0">
              <a:effectLst>
                <a:outerShdw blurRad="38100" dist="38100" dir="2700000" algn="tl">
                  <a:srgbClr val="000000">
                    <a:alpha val="43137"/>
                  </a:srgbClr>
                </a:outerShdw>
              </a:effectLst>
            </a:endParaRPr>
          </a:p>
        </p:txBody>
      </p:sp>
      <p:cxnSp>
        <p:nvCxnSpPr>
          <p:cNvPr id="9" name="Conector recto de flecha 8"/>
          <p:cNvCxnSpPr/>
          <p:nvPr/>
        </p:nvCxnSpPr>
        <p:spPr>
          <a:xfrm flipV="1">
            <a:off x="7759337" y="2899954"/>
            <a:ext cx="1254034" cy="26341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99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123F7A-D077-4484-9B84-0E1B72B31C7D}"/>
              </a:ext>
            </a:extLst>
          </p:cNvPr>
          <p:cNvSpPr txBox="1"/>
          <p:nvPr/>
        </p:nvSpPr>
        <p:spPr>
          <a:xfrm>
            <a:off x="306331" y="988055"/>
            <a:ext cx="5380366" cy="1569660"/>
          </a:xfrm>
          <a:prstGeom prst="rect">
            <a:avLst/>
          </a:prstGeom>
          <a:noFill/>
        </p:spPr>
        <p:txBody>
          <a:bodyPr wrap="square">
            <a:spAutoFit/>
          </a:bodyPr>
          <a:lstStyle/>
          <a:p>
            <a:r>
              <a:rPr lang="es-DO" sz="1200" dirty="0">
                <a:effectLst/>
              </a:rPr>
              <a:t>Router&gt;</a:t>
            </a:r>
          </a:p>
          <a:p>
            <a:r>
              <a:rPr lang="es-DO" sz="1200" dirty="0">
                <a:effectLst/>
              </a:rPr>
              <a:t>Router&gt;enable</a:t>
            </a:r>
          </a:p>
          <a:p>
            <a:r>
              <a:rPr lang="es-DO" sz="1200" dirty="0">
                <a:effectLst/>
              </a:rPr>
              <a:t>Router#configure terminal </a:t>
            </a:r>
          </a:p>
          <a:p>
            <a:r>
              <a:rPr lang="es-DO" sz="1200" dirty="0">
                <a:effectLst/>
              </a:rPr>
              <a:t>Enter configuration commands, one per line. End with CNTL/Z.</a:t>
            </a:r>
          </a:p>
          <a:p>
            <a:r>
              <a:rPr lang="es-DO" sz="1200" dirty="0">
                <a:effectLst/>
              </a:rPr>
              <a:t>Router(config)#</a:t>
            </a:r>
            <a:r>
              <a:rPr lang="es-DO" sz="1200" b="1" dirty="0">
                <a:effectLst/>
              </a:rPr>
              <a:t>interface fastEthernet 0/0</a:t>
            </a:r>
          </a:p>
          <a:p>
            <a:r>
              <a:rPr lang="es-DO" sz="1200" dirty="0">
                <a:effectLst/>
              </a:rPr>
              <a:t>Router(config-if)#</a:t>
            </a:r>
            <a:r>
              <a:rPr lang="es-DO" sz="1200" dirty="0">
                <a:solidFill>
                  <a:srgbClr val="0070C0"/>
                </a:solidFill>
                <a:effectLst/>
              </a:rPr>
              <a:t>ip address 192.168.1.1 255.255.255.0</a:t>
            </a:r>
          </a:p>
          <a:p>
            <a:r>
              <a:rPr lang="es-DO" sz="1200" dirty="0">
                <a:effectLst/>
              </a:rPr>
              <a:t>Router(config-if)#no shutdown </a:t>
            </a:r>
          </a:p>
          <a:p>
            <a:r>
              <a:rPr lang="es-DO" sz="1200" dirty="0">
                <a:effectLst/>
              </a:rPr>
              <a:t>Router(config-if)#exit</a:t>
            </a:r>
          </a:p>
        </p:txBody>
      </p:sp>
      <p:sp>
        <p:nvSpPr>
          <p:cNvPr id="5" name="TextBox 4">
            <a:extLst>
              <a:ext uri="{FF2B5EF4-FFF2-40B4-BE49-F238E27FC236}">
                <a16:creationId xmlns:a16="http://schemas.microsoft.com/office/drawing/2014/main" id="{96A6996B-7F6C-49E0-8D10-84980D6AFC5F}"/>
              </a:ext>
            </a:extLst>
          </p:cNvPr>
          <p:cNvSpPr txBox="1"/>
          <p:nvPr/>
        </p:nvSpPr>
        <p:spPr>
          <a:xfrm>
            <a:off x="306331" y="2629443"/>
            <a:ext cx="5467452" cy="830997"/>
          </a:xfrm>
          <a:prstGeom prst="rect">
            <a:avLst/>
          </a:prstGeom>
          <a:noFill/>
        </p:spPr>
        <p:txBody>
          <a:bodyPr wrap="square">
            <a:spAutoFit/>
          </a:bodyPr>
          <a:lstStyle/>
          <a:p>
            <a:r>
              <a:rPr lang="es-DO" sz="1600" dirty="0">
                <a:effectLst/>
              </a:rPr>
              <a:t>Router(config)#</a:t>
            </a:r>
            <a:r>
              <a:rPr lang="es-DO" sz="1600" b="1" dirty="0">
                <a:effectLst/>
              </a:rPr>
              <a:t>interface serial 0/2/0</a:t>
            </a:r>
          </a:p>
          <a:p>
            <a:r>
              <a:rPr lang="es-DO" sz="1600" dirty="0">
                <a:effectLst/>
              </a:rPr>
              <a:t>Router(config-if)#</a:t>
            </a:r>
            <a:r>
              <a:rPr lang="es-DO" sz="1600" dirty="0">
                <a:solidFill>
                  <a:srgbClr val="0070C0"/>
                </a:solidFill>
                <a:effectLst/>
              </a:rPr>
              <a:t>ip address 162.168.1.1 255.255.255.0</a:t>
            </a:r>
          </a:p>
          <a:p>
            <a:r>
              <a:rPr lang="es-DO" sz="1600" dirty="0">
                <a:effectLst/>
              </a:rPr>
              <a:t>Router(config-if)#no shutdown </a:t>
            </a:r>
          </a:p>
        </p:txBody>
      </p:sp>
      <p:sp>
        <p:nvSpPr>
          <p:cNvPr id="7" name="TextBox 6">
            <a:extLst>
              <a:ext uri="{FF2B5EF4-FFF2-40B4-BE49-F238E27FC236}">
                <a16:creationId xmlns:a16="http://schemas.microsoft.com/office/drawing/2014/main" id="{51A8C65D-1799-4ADF-BA4E-A6F9D9ADB3C1}"/>
              </a:ext>
            </a:extLst>
          </p:cNvPr>
          <p:cNvSpPr txBox="1"/>
          <p:nvPr/>
        </p:nvSpPr>
        <p:spPr>
          <a:xfrm>
            <a:off x="6276279" y="1013510"/>
            <a:ext cx="5802510" cy="1569660"/>
          </a:xfrm>
          <a:prstGeom prst="rect">
            <a:avLst/>
          </a:prstGeom>
          <a:noFill/>
        </p:spPr>
        <p:txBody>
          <a:bodyPr wrap="square">
            <a:spAutoFit/>
          </a:bodyPr>
          <a:lstStyle/>
          <a:p>
            <a:r>
              <a:rPr lang="es-DO" sz="1200" dirty="0">
                <a:effectLst/>
              </a:rPr>
              <a:t>Router&gt;</a:t>
            </a:r>
          </a:p>
          <a:p>
            <a:r>
              <a:rPr lang="es-DO" sz="1200" dirty="0">
                <a:effectLst/>
              </a:rPr>
              <a:t>Router&gt;enable</a:t>
            </a:r>
          </a:p>
          <a:p>
            <a:r>
              <a:rPr lang="es-DO" sz="1200" dirty="0">
                <a:effectLst/>
              </a:rPr>
              <a:t>Router#configure terminal </a:t>
            </a:r>
          </a:p>
          <a:p>
            <a:r>
              <a:rPr lang="es-DO" sz="1200" dirty="0">
                <a:effectLst/>
              </a:rPr>
              <a:t>Enter configuration commands, one per line. End with CNTL/Z.</a:t>
            </a:r>
          </a:p>
          <a:p>
            <a:r>
              <a:rPr lang="es-DO" sz="1200" dirty="0">
                <a:effectLst/>
              </a:rPr>
              <a:t>Router(config)#</a:t>
            </a:r>
            <a:r>
              <a:rPr lang="es-DO" sz="1200" b="1" dirty="0">
                <a:effectLst/>
              </a:rPr>
              <a:t>interface fastEthernet 0/0</a:t>
            </a:r>
          </a:p>
          <a:p>
            <a:r>
              <a:rPr lang="es-DO" sz="1200" dirty="0">
                <a:effectLst/>
              </a:rPr>
              <a:t>Router(config-if)#ip address 220.168.1.1 255.255.255.0</a:t>
            </a:r>
          </a:p>
          <a:p>
            <a:r>
              <a:rPr lang="es-DO" sz="1200" dirty="0">
                <a:effectLst/>
              </a:rPr>
              <a:t>Router(config-if)#no shutdown </a:t>
            </a:r>
          </a:p>
          <a:p>
            <a:r>
              <a:rPr lang="es-DO" sz="1200" dirty="0">
                <a:effectLst/>
              </a:rPr>
              <a:t>Router(config-if)#exit</a:t>
            </a:r>
          </a:p>
        </p:txBody>
      </p:sp>
      <p:sp>
        <p:nvSpPr>
          <p:cNvPr id="9" name="TextBox 8">
            <a:extLst>
              <a:ext uri="{FF2B5EF4-FFF2-40B4-BE49-F238E27FC236}">
                <a16:creationId xmlns:a16="http://schemas.microsoft.com/office/drawing/2014/main" id="{C7FC9742-397E-43C5-9E12-9663F281D5C3}"/>
              </a:ext>
            </a:extLst>
          </p:cNvPr>
          <p:cNvSpPr txBox="1"/>
          <p:nvPr/>
        </p:nvSpPr>
        <p:spPr>
          <a:xfrm>
            <a:off x="6315468" y="2731199"/>
            <a:ext cx="5724132" cy="738664"/>
          </a:xfrm>
          <a:prstGeom prst="rect">
            <a:avLst/>
          </a:prstGeom>
          <a:noFill/>
        </p:spPr>
        <p:txBody>
          <a:bodyPr wrap="square">
            <a:spAutoFit/>
          </a:bodyPr>
          <a:lstStyle/>
          <a:p>
            <a:r>
              <a:rPr lang="es-DO" dirty="0">
                <a:effectLst/>
              </a:rPr>
              <a:t>Router(config)#</a:t>
            </a:r>
            <a:r>
              <a:rPr lang="es-DO" b="1" dirty="0">
                <a:effectLst/>
              </a:rPr>
              <a:t>interface serial 0/2/0</a:t>
            </a:r>
          </a:p>
          <a:p>
            <a:r>
              <a:rPr lang="en-US" dirty="0">
                <a:effectLst/>
              </a:rPr>
              <a:t>Router(config-if)#ip address 162.168.1.2 255.255.0.0</a:t>
            </a:r>
          </a:p>
          <a:p>
            <a:r>
              <a:rPr lang="en-US" dirty="0">
                <a:effectLst/>
              </a:rPr>
              <a:t>Router(config-if)#no shutdown </a:t>
            </a:r>
            <a:endParaRPr lang="es-DO" dirty="0">
              <a:effectLst/>
            </a:endParaRPr>
          </a:p>
        </p:txBody>
      </p:sp>
      <p:sp>
        <p:nvSpPr>
          <p:cNvPr id="13" name="TextBox 12">
            <a:extLst>
              <a:ext uri="{FF2B5EF4-FFF2-40B4-BE49-F238E27FC236}">
                <a16:creationId xmlns:a16="http://schemas.microsoft.com/office/drawing/2014/main" id="{419D3EDF-F4F3-488D-B31E-1073CBCEFAAC}"/>
              </a:ext>
            </a:extLst>
          </p:cNvPr>
          <p:cNvSpPr txBox="1"/>
          <p:nvPr/>
        </p:nvSpPr>
        <p:spPr>
          <a:xfrm>
            <a:off x="298374" y="5069726"/>
            <a:ext cx="5837662" cy="1384995"/>
          </a:xfrm>
          <a:prstGeom prst="rect">
            <a:avLst/>
          </a:prstGeom>
          <a:noFill/>
        </p:spPr>
        <p:txBody>
          <a:bodyPr wrap="square">
            <a:spAutoFit/>
          </a:bodyPr>
          <a:lstStyle/>
          <a:p>
            <a:r>
              <a:rPr lang="es-DO" sz="1400" dirty="0">
                <a:effectLst/>
              </a:rPr>
              <a:t>Router&gt;</a:t>
            </a:r>
          </a:p>
          <a:p>
            <a:r>
              <a:rPr lang="es-DO" sz="1400" dirty="0">
                <a:effectLst/>
              </a:rPr>
              <a:t>Router&gt;enable</a:t>
            </a:r>
          </a:p>
          <a:p>
            <a:r>
              <a:rPr lang="es-DO" sz="1400" dirty="0">
                <a:effectLst/>
              </a:rPr>
              <a:t>Router#configure terminal </a:t>
            </a:r>
          </a:p>
          <a:p>
            <a:r>
              <a:rPr lang="es-DO" sz="1400" dirty="0">
                <a:effectLst/>
              </a:rPr>
              <a:t>Enter configuration commands, one per line. End with CNTL/Z.</a:t>
            </a:r>
          </a:p>
          <a:p>
            <a:r>
              <a:rPr lang="es-DO" sz="1400" dirty="0">
                <a:effectLst/>
              </a:rPr>
              <a:t>Router(config)#</a:t>
            </a:r>
            <a:r>
              <a:rPr lang="es-DO" sz="1400" b="1" dirty="0">
                <a:solidFill>
                  <a:srgbClr val="00B050"/>
                </a:solidFill>
                <a:effectLst/>
              </a:rPr>
              <a:t>ip route 220.168.1.0 255.255.255.0 162.168.1.2</a:t>
            </a:r>
          </a:p>
          <a:p>
            <a:r>
              <a:rPr lang="es-DO" sz="1400" dirty="0">
                <a:effectLst/>
              </a:rPr>
              <a:t>Router(config)#exit</a:t>
            </a:r>
            <a:endParaRPr lang="es-DO" sz="1400" dirty="0"/>
          </a:p>
        </p:txBody>
      </p:sp>
      <p:sp>
        <p:nvSpPr>
          <p:cNvPr id="15" name="TextBox 14">
            <a:extLst>
              <a:ext uri="{FF2B5EF4-FFF2-40B4-BE49-F238E27FC236}">
                <a16:creationId xmlns:a16="http://schemas.microsoft.com/office/drawing/2014/main" id="{2B91946C-F4A7-4179-A953-1D984088166F}"/>
              </a:ext>
            </a:extLst>
          </p:cNvPr>
          <p:cNvSpPr txBox="1"/>
          <p:nvPr/>
        </p:nvSpPr>
        <p:spPr>
          <a:xfrm>
            <a:off x="6442055" y="5042012"/>
            <a:ext cx="5085806" cy="1384995"/>
          </a:xfrm>
          <a:prstGeom prst="rect">
            <a:avLst/>
          </a:prstGeom>
          <a:noFill/>
        </p:spPr>
        <p:txBody>
          <a:bodyPr wrap="square">
            <a:spAutoFit/>
          </a:bodyPr>
          <a:lstStyle/>
          <a:p>
            <a:r>
              <a:rPr lang="es-DO" sz="1400" dirty="0">
                <a:effectLst/>
              </a:rPr>
              <a:t>Router&gt;enable</a:t>
            </a:r>
          </a:p>
          <a:p>
            <a:r>
              <a:rPr lang="es-DO" sz="1400" dirty="0">
                <a:effectLst/>
              </a:rPr>
              <a:t>Router#configure terminal</a:t>
            </a:r>
          </a:p>
          <a:p>
            <a:r>
              <a:rPr lang="es-DO" sz="1400" dirty="0">
                <a:effectLst/>
              </a:rPr>
              <a:t>Enter configuration commands, one per line. End with CNTL/Z.</a:t>
            </a:r>
          </a:p>
          <a:p>
            <a:r>
              <a:rPr lang="es-DO" sz="1400" dirty="0">
                <a:effectLst/>
              </a:rPr>
              <a:t>Router(config)#</a:t>
            </a:r>
            <a:r>
              <a:rPr lang="es-DO" sz="1400" b="1" dirty="0">
                <a:solidFill>
                  <a:srgbClr val="00B050"/>
                </a:solidFill>
                <a:effectLst/>
              </a:rPr>
              <a:t>ip route 192.168.1.0 255.255.0.0 </a:t>
            </a:r>
            <a:r>
              <a:rPr lang="es-DO" sz="1400" b="1" dirty="0">
                <a:solidFill>
                  <a:srgbClr val="00B050"/>
                </a:solidFill>
              </a:rPr>
              <a:t> 162.168.1.1</a:t>
            </a:r>
            <a:endParaRPr lang="es-DO" sz="1400" b="1" dirty="0">
              <a:solidFill>
                <a:srgbClr val="00B050"/>
              </a:solidFill>
              <a:effectLst/>
            </a:endParaRPr>
          </a:p>
          <a:p>
            <a:r>
              <a:rPr lang="es-DO" sz="1400" dirty="0">
                <a:effectLst/>
              </a:rPr>
              <a:t>Router(config)#exit</a:t>
            </a:r>
          </a:p>
          <a:p>
            <a:r>
              <a:rPr lang="es-DO" sz="1400" dirty="0">
                <a:effectLst/>
              </a:rPr>
              <a:t>Router#</a:t>
            </a:r>
            <a:endParaRPr lang="es-DO" sz="1400" dirty="0"/>
          </a:p>
        </p:txBody>
      </p:sp>
      <p:pic>
        <p:nvPicPr>
          <p:cNvPr id="1026" name="Picture 2" descr="Cisco Router Icon #278609 - Free Icons Library">
            <a:extLst>
              <a:ext uri="{FF2B5EF4-FFF2-40B4-BE49-F238E27FC236}">
                <a16:creationId xmlns:a16="http://schemas.microsoft.com/office/drawing/2014/main" id="{791128A1-E16E-43B2-9B97-521F776D319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06331" y="213261"/>
            <a:ext cx="1105167" cy="7349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531453B-4BB4-47F8-B86A-8DAA968EE438}"/>
              </a:ext>
            </a:extLst>
          </p:cNvPr>
          <p:cNvSpPr txBox="1"/>
          <p:nvPr/>
        </p:nvSpPr>
        <p:spPr>
          <a:xfrm>
            <a:off x="1463396" y="348032"/>
            <a:ext cx="1625619" cy="400110"/>
          </a:xfrm>
          <a:prstGeom prst="rect">
            <a:avLst/>
          </a:prstGeom>
          <a:noFill/>
        </p:spPr>
        <p:txBody>
          <a:bodyPr wrap="square" rtlCol="0">
            <a:spAutoFit/>
          </a:bodyPr>
          <a:lstStyle/>
          <a:p>
            <a:r>
              <a:rPr lang="en-US" sz="2000" b="1" dirty="0">
                <a:solidFill>
                  <a:srgbClr val="478CB4"/>
                </a:solidFill>
                <a:effectLst>
                  <a:outerShdw blurRad="38100" dist="38100" dir="2700000" algn="tl">
                    <a:srgbClr val="000000">
                      <a:alpha val="43137"/>
                    </a:srgbClr>
                  </a:outerShdw>
                </a:effectLst>
              </a:rPr>
              <a:t>Router # 1</a:t>
            </a:r>
            <a:endParaRPr lang="es-DO" sz="2000" b="1" dirty="0">
              <a:solidFill>
                <a:srgbClr val="478CB4"/>
              </a:solidFill>
              <a:effectLst>
                <a:outerShdw blurRad="38100" dist="38100" dir="2700000" algn="tl">
                  <a:srgbClr val="000000">
                    <a:alpha val="43137"/>
                  </a:srgbClr>
                </a:outerShdw>
              </a:effectLst>
            </a:endParaRPr>
          </a:p>
        </p:txBody>
      </p:sp>
      <p:pic>
        <p:nvPicPr>
          <p:cNvPr id="18" name="Picture 2" descr="Cisco Router Icon #278609 - Free Icons Library">
            <a:extLst>
              <a:ext uri="{FF2B5EF4-FFF2-40B4-BE49-F238E27FC236}">
                <a16:creationId xmlns:a16="http://schemas.microsoft.com/office/drawing/2014/main" id="{78B730DB-3741-4015-B126-169F128B987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08441" y="157390"/>
            <a:ext cx="1105167" cy="73493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BCAF898-27AF-4B35-9F07-4F1D6CF36CDC}"/>
              </a:ext>
            </a:extLst>
          </p:cNvPr>
          <p:cNvSpPr txBox="1"/>
          <p:nvPr/>
        </p:nvSpPr>
        <p:spPr>
          <a:xfrm>
            <a:off x="7224398" y="305695"/>
            <a:ext cx="1625619" cy="400110"/>
          </a:xfrm>
          <a:prstGeom prst="rect">
            <a:avLst/>
          </a:prstGeom>
          <a:noFill/>
        </p:spPr>
        <p:txBody>
          <a:bodyPr wrap="square" rtlCol="0">
            <a:spAutoFit/>
          </a:bodyPr>
          <a:lstStyle/>
          <a:p>
            <a:r>
              <a:rPr lang="en-US" sz="2000" b="1" dirty="0">
                <a:solidFill>
                  <a:srgbClr val="478CB4"/>
                </a:solidFill>
                <a:effectLst>
                  <a:outerShdw blurRad="38100" dist="38100" dir="2700000" algn="tl">
                    <a:srgbClr val="000000">
                      <a:alpha val="43137"/>
                    </a:srgbClr>
                  </a:outerShdw>
                </a:effectLst>
              </a:rPr>
              <a:t>Router # 2</a:t>
            </a:r>
            <a:endParaRPr lang="es-DO" sz="2000" b="1" dirty="0">
              <a:solidFill>
                <a:srgbClr val="478CB4"/>
              </a:solidFill>
              <a:effectLst>
                <a:outerShdw blurRad="38100" dist="38100" dir="2700000" algn="tl">
                  <a:srgbClr val="000000">
                    <a:alpha val="43137"/>
                  </a:srgbClr>
                </a:outerShdw>
              </a:effectLst>
            </a:endParaRPr>
          </a:p>
        </p:txBody>
      </p:sp>
      <p:pic>
        <p:nvPicPr>
          <p:cNvPr id="20" name="Picture 2" descr="Cisco Router Icon #278609 - Free Icons Library">
            <a:extLst>
              <a:ext uri="{FF2B5EF4-FFF2-40B4-BE49-F238E27FC236}">
                <a16:creationId xmlns:a16="http://schemas.microsoft.com/office/drawing/2014/main" id="{88F45D83-D235-4859-B159-E72955FE5CD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8043" y="3932818"/>
            <a:ext cx="1105167" cy="734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isco Router Icon #278609 - Free Icons Library">
            <a:extLst>
              <a:ext uri="{FF2B5EF4-FFF2-40B4-BE49-F238E27FC236}">
                <a16:creationId xmlns:a16="http://schemas.microsoft.com/office/drawing/2014/main" id="{C2B95139-951D-44A3-A3DC-EF5E55B68A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86016" y="3923755"/>
            <a:ext cx="1105167" cy="73493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AB77D383-94FA-4612-8977-E53313BF0590}"/>
              </a:ext>
            </a:extLst>
          </p:cNvPr>
          <p:cNvCxnSpPr>
            <a:cxnSpLocks/>
          </p:cNvCxnSpPr>
          <p:nvPr/>
        </p:nvCxnSpPr>
        <p:spPr>
          <a:xfrm flipV="1">
            <a:off x="1527898" y="4499211"/>
            <a:ext cx="1966199" cy="6169"/>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D540164-E99E-483D-835E-87B9B0EDCE80}"/>
              </a:ext>
            </a:extLst>
          </p:cNvPr>
          <p:cNvCxnSpPr>
            <a:cxnSpLocks/>
          </p:cNvCxnSpPr>
          <p:nvPr/>
        </p:nvCxnSpPr>
        <p:spPr>
          <a:xfrm flipH="1" flipV="1">
            <a:off x="1463396" y="4061917"/>
            <a:ext cx="1765604" cy="1"/>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pic>
        <p:nvPicPr>
          <p:cNvPr id="26" name="Picture 2" descr="Cisco Router Icon #278609 - Free Icons Library">
            <a:extLst>
              <a:ext uri="{FF2B5EF4-FFF2-40B4-BE49-F238E27FC236}">
                <a16:creationId xmlns:a16="http://schemas.microsoft.com/office/drawing/2014/main" id="{A569C3D0-052C-428A-A9E0-5D31B1C822E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442055" y="4061918"/>
            <a:ext cx="1105167" cy="7349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isco Router Icon #278609 - Free Icons Library">
            <a:extLst>
              <a:ext uri="{FF2B5EF4-FFF2-40B4-BE49-F238E27FC236}">
                <a16:creationId xmlns:a16="http://schemas.microsoft.com/office/drawing/2014/main" id="{16784D60-1D1E-4E50-8872-F88D92F0A39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681812" y="4101945"/>
            <a:ext cx="1105167" cy="734936"/>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4E5C441C-7C88-40C8-BE8D-97ED7CAEE870}"/>
              </a:ext>
            </a:extLst>
          </p:cNvPr>
          <p:cNvCxnSpPr>
            <a:cxnSpLocks/>
          </p:cNvCxnSpPr>
          <p:nvPr/>
        </p:nvCxnSpPr>
        <p:spPr>
          <a:xfrm flipV="1">
            <a:off x="7715613" y="4621443"/>
            <a:ext cx="1966199" cy="6169"/>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DA1D6-2F0B-454F-A956-1F1F1FAD16FB}"/>
              </a:ext>
            </a:extLst>
          </p:cNvPr>
          <p:cNvCxnSpPr>
            <a:cxnSpLocks/>
          </p:cNvCxnSpPr>
          <p:nvPr/>
        </p:nvCxnSpPr>
        <p:spPr>
          <a:xfrm flipH="1" flipV="1">
            <a:off x="7715613" y="4155318"/>
            <a:ext cx="1765604" cy="1"/>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008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8124"/>
            <a:ext cx="12192000" cy="5909432"/>
          </a:xfrm>
          <a:prstGeom prst="rect">
            <a:avLst/>
          </a:prstGeom>
        </p:spPr>
      </p:pic>
      <p:sp>
        <p:nvSpPr>
          <p:cNvPr id="3" name="CuadroTexto 2"/>
          <p:cNvSpPr txBox="1"/>
          <p:nvPr/>
        </p:nvSpPr>
        <p:spPr>
          <a:xfrm>
            <a:off x="182880" y="191589"/>
            <a:ext cx="12009120" cy="369332"/>
          </a:xfrm>
          <a:prstGeom prst="rect">
            <a:avLst/>
          </a:prstGeom>
          <a:noFill/>
        </p:spPr>
        <p:txBody>
          <a:bodyPr wrap="square" rtlCol="0">
            <a:spAutoFit/>
          </a:bodyPr>
          <a:lstStyle/>
          <a:p>
            <a:pPr algn="ctr"/>
            <a:r>
              <a:rPr lang="en-US" sz="1800" dirty="0"/>
              <a:t>A los Computadores les asignamos las IP como vez mas abajo mas la puerta de Enlace.</a:t>
            </a:r>
            <a:endParaRPr lang="es-ES" sz="1800" dirty="0"/>
          </a:p>
        </p:txBody>
      </p:sp>
    </p:spTree>
    <p:extLst>
      <p:ext uri="{BB962C8B-B14F-4D97-AF65-F5344CB8AC3E}">
        <p14:creationId xmlns:p14="http://schemas.microsoft.com/office/powerpoint/2010/main" val="3159775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3380-1157-483B-BE3E-9277070881DF}"/>
              </a:ext>
            </a:extLst>
          </p:cNvPr>
          <p:cNvSpPr txBox="1"/>
          <p:nvPr/>
        </p:nvSpPr>
        <p:spPr>
          <a:xfrm>
            <a:off x="628525" y="167268"/>
            <a:ext cx="10834929" cy="523220"/>
          </a:xfrm>
          <a:prstGeom prst="rect">
            <a:avLst/>
          </a:prstGeom>
          <a:noFill/>
        </p:spPr>
        <p:txBody>
          <a:bodyPr wrap="square" rtlCol="0">
            <a:spAutoFit/>
          </a:bodyPr>
          <a:lstStyle/>
          <a:p>
            <a:pPr algn="ctr"/>
            <a:r>
              <a:rPr lang="en-US" sz="2800" b="1" u="sng" dirty="0">
                <a:solidFill>
                  <a:srgbClr val="00B0F0"/>
                </a:solidFill>
                <a:effectLst>
                  <a:outerShdw blurRad="38100" dist="38100" dir="2700000" algn="tl">
                    <a:srgbClr val="000000">
                      <a:alpha val="43137"/>
                    </a:srgbClr>
                  </a:outerShdw>
                </a:effectLst>
              </a:rPr>
              <a:t>Enrutamiento Estatico Funcionando entre Redes Diferentes.</a:t>
            </a:r>
            <a:endParaRPr lang="es-DO" sz="2800" b="1" u="sng" dirty="0">
              <a:solidFill>
                <a:srgbClr val="00B0F0"/>
              </a:solidFill>
              <a:effectLst>
                <a:outerShdw blurRad="38100" dist="38100" dir="2700000" algn="tl">
                  <a:srgbClr val="000000">
                    <a:alpha val="43137"/>
                  </a:srgbClr>
                </a:outerShdw>
              </a:effectLst>
            </a:endParaRPr>
          </a:p>
        </p:txBody>
      </p:sp>
      <p:pic>
        <p:nvPicPr>
          <p:cNvPr id="5" name="Imagen 4"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75" y="874347"/>
            <a:ext cx="11739154" cy="5669194"/>
          </a:xfrm>
          <a:prstGeom prst="rect">
            <a:avLst/>
          </a:prstGeom>
        </p:spPr>
      </p:pic>
    </p:spTree>
    <p:extLst>
      <p:ext uri="{BB962C8B-B14F-4D97-AF65-F5344CB8AC3E}">
        <p14:creationId xmlns:p14="http://schemas.microsoft.com/office/powerpoint/2010/main" val="121330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pos de servidores, sus características y aplicaciones - Revista Seguridad  360">
            <a:extLst>
              <a:ext uri="{FF2B5EF4-FFF2-40B4-BE49-F238E27FC236}">
                <a16:creationId xmlns:a16="http://schemas.microsoft.com/office/drawing/2014/main" id="{227ABABB-875F-4622-A99C-75280AAFA9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10" t="20381" r="14956" b="10749"/>
          <a:stretch/>
        </p:blipFill>
        <p:spPr bwMode="auto">
          <a:xfrm>
            <a:off x="2805952" y="2474261"/>
            <a:ext cx="6580095" cy="40261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D10507-BFBC-4BAD-9815-C89D3CB9BDA5}"/>
              </a:ext>
            </a:extLst>
          </p:cNvPr>
          <p:cNvSpPr txBox="1"/>
          <p:nvPr/>
        </p:nvSpPr>
        <p:spPr>
          <a:xfrm>
            <a:off x="434227" y="146174"/>
            <a:ext cx="11323546" cy="1754326"/>
          </a:xfrm>
          <a:prstGeom prst="rect">
            <a:avLst/>
          </a:prstGeom>
          <a:noFill/>
        </p:spPr>
        <p:txBody>
          <a:bodyPr wrap="square">
            <a:spAutoFit/>
          </a:bodyPr>
          <a:lstStyle/>
          <a:p>
            <a:pPr algn="just"/>
            <a:r>
              <a:rPr lang="es-ES" b="0" i="0" dirty="0">
                <a:effectLst/>
                <a:latin typeface="Times New Roman" panose="02020603050405020304" pitchFamily="18" charset="0"/>
                <a:cs typeface="Times New Roman" panose="02020603050405020304" pitchFamily="18" charset="0"/>
              </a:rPr>
              <a:t>Un servidor es una computadora o sistema que proporciona servicios o recursos a otras computadoras a través de una red. Los tipos comunes de servidores incluyen servidores web (para sitios web), servidores de correo electrónico (para correo), servidores de archivos (para compartir archivos), servidores de base de datos (para gestionar datos), servidores de aplicaciones (para ejecutar software), servidores DNS (para traducir nombres de dominio), servidores de impresión (para imprimir en red), servidores proxy (para seguridad y cacheo), servidores de juego (para juegos en línea) y servidores de streaming (para contenido multimedia). Cada tipo de servidor tiene un propósito específico en una red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0646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9C1F23-49F4-40C0-87DF-6CCA4169DADB}"/>
              </a:ext>
            </a:extLst>
          </p:cNvPr>
          <p:cNvSpPr txBox="1"/>
          <p:nvPr/>
        </p:nvSpPr>
        <p:spPr>
          <a:xfrm>
            <a:off x="295835" y="495798"/>
            <a:ext cx="11600330" cy="1938992"/>
          </a:xfrm>
          <a:prstGeom prst="rect">
            <a:avLst/>
          </a:prstGeom>
          <a:noFill/>
        </p:spPr>
        <p:txBody>
          <a:bodyPr wrap="square">
            <a:spAutoFit/>
          </a:bodyPr>
          <a:lstStyle/>
          <a:p>
            <a:pPr algn="just"/>
            <a:r>
              <a:rPr lang="es-ES" sz="2400" b="0" i="0" dirty="0">
                <a:effectLst/>
                <a:latin typeface="Times New Roman" panose="02020603050405020304" pitchFamily="18" charset="0"/>
                <a:cs typeface="Times New Roman" panose="02020603050405020304" pitchFamily="18" charset="0"/>
              </a:rPr>
              <a:t>Los servidores Blade son servidores modulares encajados en un chasis, ideales para centros de datos con limitaciones de espacio. Los servidores rack se montan en bastidores estándar de 19 pulgadas y son versátiles y escalables. Los servidores torre tienen una forma similar a una torre de PC y son adecuados para entornos más pequeños sin necesidad de bastidores. La elección depende de las necesidades y restricciones de espacio de una organización.</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7EDDAA6-8C4E-42AB-86BD-65456E8E491D}"/>
              </a:ext>
            </a:extLst>
          </p:cNvPr>
          <p:cNvPicPr>
            <a:picLocks noChangeAspect="1"/>
          </p:cNvPicPr>
          <p:nvPr/>
        </p:nvPicPr>
        <p:blipFill>
          <a:blip r:embed="rId2"/>
          <a:stretch>
            <a:fillRect/>
          </a:stretch>
        </p:blipFill>
        <p:spPr>
          <a:xfrm>
            <a:off x="2142565" y="2832539"/>
            <a:ext cx="7741281" cy="3398224"/>
          </a:xfrm>
          <a:prstGeom prst="rect">
            <a:avLst/>
          </a:prstGeom>
        </p:spPr>
      </p:pic>
    </p:spTree>
    <p:extLst>
      <p:ext uri="{BB962C8B-B14F-4D97-AF65-F5344CB8AC3E}">
        <p14:creationId xmlns:p14="http://schemas.microsoft.com/office/powerpoint/2010/main" val="2943013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158" y="183568"/>
            <a:ext cx="2970685" cy="461665"/>
          </a:xfrm>
          <a:prstGeom prst="rect">
            <a:avLst/>
          </a:prstGeom>
        </p:spPr>
        <p:txBody>
          <a:bodyPr wrap="none">
            <a:spAutoFit/>
          </a:bodyPr>
          <a:lstStyle/>
          <a:p>
            <a:pPr fontAlgn="base"/>
            <a:r>
              <a:rPr lang="es-ES" sz="2400" b="1" dirty="0">
                <a:solidFill>
                  <a:srgbClr val="161922"/>
                </a:solidFill>
                <a:latin typeface="Arial" panose="020B0604020202020204" pitchFamily="34" charset="0"/>
                <a:cs typeface="Arial" panose="020B0604020202020204" pitchFamily="34" charset="0"/>
              </a:rPr>
              <a:t>Qué es un servidor</a:t>
            </a:r>
          </a:p>
        </p:txBody>
      </p:sp>
      <p:sp>
        <p:nvSpPr>
          <p:cNvPr id="3" name="Rectángulo 2"/>
          <p:cNvSpPr/>
          <p:nvPr/>
        </p:nvSpPr>
        <p:spPr>
          <a:xfrm>
            <a:off x="142158" y="614963"/>
            <a:ext cx="4934939" cy="2031325"/>
          </a:xfrm>
          <a:prstGeom prst="rect">
            <a:avLst/>
          </a:prstGeom>
        </p:spPr>
        <p:txBody>
          <a:bodyPr wrap="square">
            <a:spAutoFit/>
          </a:bodyPr>
          <a:lstStyle/>
          <a:p>
            <a:pPr algn="just"/>
            <a:r>
              <a:rPr lang="es-ES" dirty="0">
                <a:solidFill>
                  <a:srgbClr val="41423D"/>
                </a:solidFill>
                <a:latin typeface="Times New Roman" panose="02020603050405020304" pitchFamily="18" charset="0"/>
                <a:cs typeface="Times New Roman" panose="02020603050405020304" pitchFamily="18" charset="0"/>
              </a:rPr>
              <a:t>Un servidor, como la misma palabra indica, es un ordenador o máquina informática que está al “servicio” de otras máquinas, ordenadores o personas llamadas clientes y que les suministran a estos, todo tipo de información. A modo de ejemplo, imaginemos que estamos en nuestra casa, y tenemos una despensa.</a:t>
            </a:r>
            <a:endParaRPr lang="es-ES" dirty="0">
              <a:latin typeface="Times New Roman" panose="02020603050405020304" pitchFamily="18" charset="0"/>
              <a:cs typeface="Times New Roman" panose="02020603050405020304" pitchFamily="18" charset="0"/>
            </a:endParaRPr>
          </a:p>
        </p:txBody>
      </p:sp>
      <p:sp>
        <p:nvSpPr>
          <p:cNvPr id="4" name="Rectángulo 3"/>
          <p:cNvSpPr/>
          <p:nvPr/>
        </p:nvSpPr>
        <p:spPr>
          <a:xfrm>
            <a:off x="6055277" y="645233"/>
            <a:ext cx="5927717" cy="2462213"/>
          </a:xfrm>
          <a:prstGeom prst="rect">
            <a:avLst/>
          </a:prstGeom>
        </p:spPr>
        <p:txBody>
          <a:bodyPr wrap="square">
            <a:spAutoFit/>
          </a:bodyPr>
          <a:lstStyle/>
          <a:p>
            <a:pPr algn="just"/>
            <a:r>
              <a:rPr lang="es-ES" sz="1400" dirty="0">
                <a:solidFill>
                  <a:schemeClr val="tx1"/>
                </a:solidFill>
                <a:latin typeface="Times New Roman" panose="02020603050405020304" pitchFamily="18" charset="0"/>
                <a:cs typeface="Times New Roman" panose="02020603050405020304" pitchFamily="18" charset="0"/>
              </a:rPr>
              <a:t>Los servidores DNS forman parte de la cadena que nos permite cargar en nuestro navegador las páginas de internet, como esta que estás leyendo. El servidor DNS traduce los nombres de dominio y las direcciones IP. Es esencial para las comunicaciones en internet.</a:t>
            </a:r>
          </a:p>
          <a:p>
            <a:pPr algn="just"/>
            <a:endParaRPr lang="es-ES" sz="1400" dirty="0">
              <a:solidFill>
                <a:schemeClr val="tx1"/>
              </a:solidFill>
              <a:latin typeface="Times New Roman" panose="02020603050405020304" pitchFamily="18" charset="0"/>
              <a:cs typeface="Times New Roman" panose="02020603050405020304" pitchFamily="18" charset="0"/>
            </a:endParaRPr>
          </a:p>
          <a:p>
            <a:pPr algn="just" fontAlgn="base"/>
            <a:r>
              <a:rPr lang="es-ES" sz="1400" dirty="0">
                <a:solidFill>
                  <a:schemeClr val="tx1"/>
                </a:solidFill>
                <a:latin typeface="Times New Roman" panose="02020603050405020304" pitchFamily="18" charset="0"/>
                <a:cs typeface="Times New Roman" panose="02020603050405020304" pitchFamily="18" charset="0"/>
              </a:rPr>
              <a:t>Los servidores D.N.S. reciben el nombre de Domain Name System o sistema de nombres de dominio. Funcionan tanto en redes públicas como privadas, LAN y WAN, pero siempre traducen nombres de máquinas o computadoras para conectar con los identificadores binarios de cada red, tanto si es dentro de una empresa como si es en todo el mundo.</a:t>
            </a:r>
          </a:p>
          <a:p>
            <a:pPr algn="just"/>
            <a:endParaRPr lang="es-ES" sz="14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servidor d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760" y="2946529"/>
            <a:ext cx="5238750" cy="355282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ACPA sistem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latin typeface="Arial" panose="020B0604020202020204" pitchFamily="34" charset="0"/>
              <a:cs typeface="Arial" panose="020B0604020202020204" pitchFamily="34" charset="0"/>
            </a:endParaRPr>
          </a:p>
        </p:txBody>
      </p:sp>
      <p:pic>
        <p:nvPicPr>
          <p:cNvPr id="1034" name="Picture 10" descr="Servidores y Periféricos - Corsin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58" y="2946529"/>
            <a:ext cx="5338354" cy="1831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0" y="5262522"/>
            <a:ext cx="6109686" cy="338554"/>
          </a:xfrm>
          <a:prstGeom prst="rect">
            <a:avLst/>
          </a:prstGeom>
        </p:spPr>
        <p:txBody>
          <a:bodyPr wrap="none">
            <a:spAutoFit/>
          </a:bodyPr>
          <a:lstStyle/>
          <a:p>
            <a:pPr fontAlgn="base"/>
            <a:r>
              <a:rPr lang="es-ES" sz="1600" b="1" dirty="0">
                <a:solidFill>
                  <a:srgbClr val="353535"/>
                </a:solidFill>
                <a:latin typeface="Times New Roman" panose="02020603050405020304" pitchFamily="18" charset="0"/>
                <a:cs typeface="Times New Roman" panose="02020603050405020304" pitchFamily="18" charset="0"/>
              </a:rPr>
              <a:t>Algunos tipos de Servidores DNS, WEB, Correos , DHCP, FTP , etc </a:t>
            </a:r>
          </a:p>
        </p:txBody>
      </p:sp>
      <p:sp>
        <p:nvSpPr>
          <p:cNvPr id="7" name="Rectángulo 6"/>
          <p:cNvSpPr/>
          <p:nvPr/>
        </p:nvSpPr>
        <p:spPr>
          <a:xfrm>
            <a:off x="6055277" y="183568"/>
            <a:ext cx="1782621" cy="369332"/>
          </a:xfrm>
          <a:prstGeom prst="rect">
            <a:avLst/>
          </a:prstGeom>
        </p:spPr>
        <p:txBody>
          <a:bodyPr wrap="square">
            <a:spAutoFit/>
          </a:bodyPr>
          <a:lstStyle/>
          <a:p>
            <a:pPr algn="just"/>
            <a:r>
              <a:rPr lang="es-ES" sz="1800" b="1" dirty="0">
                <a:solidFill>
                  <a:srgbClr val="161922"/>
                </a:solidFill>
                <a:latin typeface="Arial" panose="020B0604020202020204" pitchFamily="34" charset="0"/>
                <a:cs typeface="Arial" panose="020B0604020202020204" pitchFamily="34" charset="0"/>
              </a:rPr>
              <a:t>Servidor</a:t>
            </a:r>
            <a:r>
              <a:rPr lang="es-ES" sz="1800" b="1" dirty="0">
                <a:solidFill>
                  <a:schemeClr val="tx1"/>
                </a:solidFill>
                <a:latin typeface="Arial" panose="020B0604020202020204" pitchFamily="34" charset="0"/>
                <a:cs typeface="Arial" panose="020B0604020202020204" pitchFamily="34" charset="0"/>
              </a:rPr>
              <a:t> DNS</a:t>
            </a:r>
          </a:p>
        </p:txBody>
      </p:sp>
    </p:spTree>
    <p:extLst>
      <p:ext uri="{BB962C8B-B14F-4D97-AF65-F5344CB8AC3E}">
        <p14:creationId xmlns:p14="http://schemas.microsoft.com/office/powerpoint/2010/main" val="471601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9085" y="198671"/>
            <a:ext cx="2787943" cy="369332"/>
          </a:xfrm>
          <a:prstGeom prst="rect">
            <a:avLst/>
          </a:prstGeom>
        </p:spPr>
        <p:txBody>
          <a:bodyPr wrap="none">
            <a:spAutoFit/>
          </a:bodyPr>
          <a:lstStyle/>
          <a:p>
            <a:pPr fontAlgn="base"/>
            <a:r>
              <a:rPr lang="es-ES" sz="1800" b="1" dirty="0">
                <a:solidFill>
                  <a:srgbClr val="161922"/>
                </a:solidFill>
                <a:latin typeface="Arial" panose="020B0604020202020204" pitchFamily="34" charset="0"/>
                <a:cs typeface="Arial" panose="020B0604020202020204" pitchFamily="34" charset="0"/>
              </a:rPr>
              <a:t>Qué es un servidor web</a:t>
            </a:r>
          </a:p>
        </p:txBody>
      </p:sp>
      <p:sp>
        <p:nvSpPr>
          <p:cNvPr id="3" name="Rectángulo 2"/>
          <p:cNvSpPr/>
          <p:nvPr/>
        </p:nvSpPr>
        <p:spPr>
          <a:xfrm>
            <a:off x="229085" y="704342"/>
            <a:ext cx="5494707" cy="2800767"/>
          </a:xfrm>
          <a:prstGeom prst="rect">
            <a:avLst/>
          </a:prstGeom>
        </p:spPr>
        <p:txBody>
          <a:bodyPr wrap="square">
            <a:spAutoFit/>
          </a:bodyPr>
          <a:lstStyle/>
          <a:p>
            <a:pPr algn="just" fontAlgn="base"/>
            <a:r>
              <a:rPr lang="es-ES" sz="1600" dirty="0">
                <a:latin typeface="Times New Roman" panose="02020603050405020304" pitchFamily="18" charset="0"/>
                <a:cs typeface="Times New Roman" panose="02020603050405020304" pitchFamily="18" charset="0"/>
              </a:rPr>
              <a:t>Llamado asi, porque su funcionalidad es la de permitir cargar páginas web y mostrarlas cuando una persona accede a ellos mediante un navegador web como Google Chrome, Mozilla Firefox, Opera o Internet Explorer.</a:t>
            </a:r>
          </a:p>
          <a:p>
            <a:pPr algn="just" fontAlgn="base"/>
            <a:endParaRPr lang="es-ES" sz="1600" dirty="0">
              <a:latin typeface="Times New Roman" panose="02020603050405020304" pitchFamily="18" charset="0"/>
              <a:cs typeface="Times New Roman" panose="02020603050405020304" pitchFamily="18" charset="0"/>
            </a:endParaRPr>
          </a:p>
          <a:p>
            <a:pPr algn="just" fontAlgn="base"/>
            <a:r>
              <a:rPr lang="es-ES" sz="1600" dirty="0">
                <a:latin typeface="Times New Roman" panose="02020603050405020304" pitchFamily="18" charset="0"/>
                <a:cs typeface="Times New Roman" panose="02020603050405020304" pitchFamily="18" charset="0"/>
              </a:rPr>
              <a:t>El servidor web es llamado “servidor http” o de internet. Su función principal es la de almacenar archivos para suministrarlos a los usuarios cuando se conectan a internet. Un ejemplo de cómo funciona es:</a:t>
            </a:r>
          </a:p>
          <a:p>
            <a:pPr algn="just" fontAlgn="base"/>
            <a:r>
              <a:rPr lang="es-ES" sz="1600" dirty="0">
                <a:latin typeface="Times New Roman" panose="02020603050405020304" pitchFamily="18" charset="0"/>
                <a:cs typeface="Times New Roman" panose="02020603050405020304" pitchFamily="18" charset="0"/>
              </a:rPr>
              <a:t>Te conectas a internet -&gt; envías una petición al servidor web -&gt; recibes los datos guardados en el servidor.</a:t>
            </a:r>
          </a:p>
        </p:txBody>
      </p:sp>
      <p:pic>
        <p:nvPicPr>
          <p:cNvPr id="2050" name="Picture 2" descr="servidor 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85" y="4068758"/>
            <a:ext cx="5238750" cy="1990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235338" y="198671"/>
            <a:ext cx="1672238" cy="338554"/>
          </a:xfrm>
          <a:prstGeom prst="rect">
            <a:avLst/>
          </a:prstGeom>
        </p:spPr>
        <p:txBody>
          <a:bodyPr wrap="square">
            <a:spAutoFit/>
          </a:bodyPr>
          <a:lstStyle/>
          <a:p>
            <a:pPr fontAlgn="base"/>
            <a:r>
              <a:rPr lang="es-ES" sz="1600" b="1" dirty="0">
                <a:solidFill>
                  <a:srgbClr val="161922"/>
                </a:solidFill>
                <a:latin typeface="Arial" panose="020B0604020202020204" pitchFamily="34" charset="0"/>
                <a:cs typeface="Arial" panose="020B0604020202020204" pitchFamily="34" charset="0"/>
              </a:rPr>
              <a:t>Servidor  FTP</a:t>
            </a:r>
          </a:p>
        </p:txBody>
      </p:sp>
      <p:sp>
        <p:nvSpPr>
          <p:cNvPr id="5" name="Rectángulo 4"/>
          <p:cNvSpPr/>
          <p:nvPr/>
        </p:nvSpPr>
        <p:spPr>
          <a:xfrm>
            <a:off x="6305006" y="640009"/>
            <a:ext cx="5564777" cy="3785652"/>
          </a:xfrm>
          <a:prstGeom prst="rect">
            <a:avLst/>
          </a:prstGeom>
        </p:spPr>
        <p:txBody>
          <a:bodyPr wrap="square">
            <a:spAutoFit/>
          </a:bodyPr>
          <a:lstStyle/>
          <a:p>
            <a:pPr algn="just" fontAlgn="base"/>
            <a:r>
              <a:rPr lang="es-ES" sz="1600" dirty="0">
                <a:solidFill>
                  <a:schemeClr val="tx1"/>
                </a:solidFill>
                <a:latin typeface="Times New Roman" panose="02020603050405020304" pitchFamily="18" charset="0"/>
                <a:cs typeface="Times New Roman" panose="02020603050405020304" pitchFamily="18" charset="0"/>
              </a:rPr>
              <a:t>Es parecido al servidor web solo que este resuelve peticiones mediante el protocolo FTP o File Transfer Protocol (la traducción de significa Protocolo de transferencia de archivos) en lugar del HTTP. El </a:t>
            </a:r>
            <a:r>
              <a:rPr lang="es-ES" sz="1600" b="1" dirty="0">
                <a:solidFill>
                  <a:schemeClr val="tx1"/>
                </a:solidFill>
                <a:latin typeface="Times New Roman" panose="02020603050405020304" pitchFamily="18" charset="0"/>
                <a:cs typeface="Times New Roman" panose="02020603050405020304" pitchFamily="18" charset="0"/>
              </a:rPr>
              <a:t>servidor FTP sirve para</a:t>
            </a:r>
            <a:r>
              <a:rPr lang="es-ES" sz="1600" dirty="0">
                <a:solidFill>
                  <a:schemeClr val="tx1"/>
                </a:solidFill>
                <a:latin typeface="Times New Roman" panose="02020603050405020304" pitchFamily="18" charset="0"/>
                <a:cs typeface="Times New Roman" panose="02020603050405020304" pitchFamily="18" charset="0"/>
              </a:rPr>
              <a:t> guardar archivos, imágenes e información importante y valiosa.</a:t>
            </a:r>
          </a:p>
          <a:p>
            <a:pPr algn="just" fontAlgn="base"/>
            <a:endParaRPr lang="es-ES" sz="1600" dirty="0">
              <a:solidFill>
                <a:schemeClr val="tx1"/>
              </a:solidFill>
              <a:latin typeface="Times New Roman" panose="02020603050405020304" pitchFamily="18" charset="0"/>
              <a:cs typeface="Times New Roman" panose="02020603050405020304" pitchFamily="18" charset="0"/>
            </a:endParaRPr>
          </a:p>
          <a:p>
            <a:pPr algn="just" fontAlgn="base"/>
            <a:r>
              <a:rPr lang="es-ES" sz="1600" dirty="0">
                <a:solidFill>
                  <a:schemeClr val="tx1"/>
                </a:solidFill>
                <a:latin typeface="Times New Roman" panose="02020603050405020304" pitchFamily="18" charset="0"/>
                <a:cs typeface="Times New Roman" panose="02020603050405020304" pitchFamily="18" charset="0"/>
              </a:rPr>
              <a:t>Para conectar con uno de ellos es necesario un programa especial, generalmente denominados como “cliente ftp” aunque también se puede acceder a ellos con el navegador. En lugar de escribir la url que comienza por “http” hay que escribir la que comienza por “ftp”.</a:t>
            </a:r>
          </a:p>
          <a:p>
            <a:pPr algn="just" fontAlgn="base"/>
            <a:r>
              <a:rPr lang="es-ES" sz="1600" dirty="0">
                <a:solidFill>
                  <a:schemeClr val="tx1"/>
                </a:solidFill>
                <a:latin typeface="Times New Roman" panose="02020603050405020304" pitchFamily="18" charset="0"/>
                <a:cs typeface="Times New Roman" panose="02020603050405020304" pitchFamily="18" charset="0"/>
              </a:rPr>
              <a:t>Este tipo de servidores de archivos son utilizados para subir y descargar datos a mayor velocidad que mediante el protocolo http. Hoy en día son imprescindibles para actualizar páginas web y almacenar datos de empresas de forma rápida.</a:t>
            </a:r>
          </a:p>
        </p:txBody>
      </p:sp>
      <p:pic>
        <p:nvPicPr>
          <p:cNvPr id="2052" name="Picture 4" descr="Qué es un servidor F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019" y="4655549"/>
            <a:ext cx="52387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748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é es SMTP y cómo puede afectar a mis envíos de email: guía rápi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220" y="3199090"/>
            <a:ext cx="8008348" cy="359019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00297" y="246800"/>
            <a:ext cx="3457303" cy="369332"/>
          </a:xfrm>
          <a:prstGeom prst="rect">
            <a:avLst/>
          </a:prstGeom>
        </p:spPr>
        <p:txBody>
          <a:bodyPr wrap="square">
            <a:spAutoFit/>
          </a:bodyPr>
          <a:lstStyle/>
          <a:p>
            <a:pPr fontAlgn="base"/>
            <a:r>
              <a:rPr lang="es-ES" sz="1800" b="1" dirty="0">
                <a:solidFill>
                  <a:schemeClr val="tx1"/>
                </a:solidFill>
                <a:latin typeface="Arial" panose="020B0604020202020204" pitchFamily="34" charset="0"/>
                <a:cs typeface="Arial" panose="020B0604020202020204" pitchFamily="34" charset="0"/>
              </a:rPr>
              <a:t>Servidor de Correos o SMTP</a:t>
            </a:r>
          </a:p>
        </p:txBody>
      </p:sp>
      <p:sp>
        <p:nvSpPr>
          <p:cNvPr id="3" name="Rectángulo 2"/>
          <p:cNvSpPr/>
          <p:nvPr/>
        </p:nvSpPr>
        <p:spPr>
          <a:xfrm>
            <a:off x="200297" y="693582"/>
            <a:ext cx="11678194" cy="2554545"/>
          </a:xfrm>
          <a:prstGeom prst="rect">
            <a:avLst/>
          </a:prstGeom>
        </p:spPr>
        <p:txBody>
          <a:bodyPr wrap="square">
            <a:spAutoFit/>
          </a:bodyPr>
          <a:lstStyle/>
          <a:p>
            <a:pPr algn="just" fontAlgn="base"/>
            <a:r>
              <a:rPr lang="es-ES" sz="1600" dirty="0">
                <a:solidFill>
                  <a:schemeClr val="tx1"/>
                </a:solidFill>
                <a:latin typeface="Times New Roman" panose="02020603050405020304" pitchFamily="18" charset="0"/>
                <a:cs typeface="Times New Roman" panose="02020603050405020304" pitchFamily="18" charset="0"/>
              </a:rPr>
              <a:t>Es el acrónimo de Simple Mail Transfer Protocol o Protocolo de Transferencia de Correo Simple. El </a:t>
            </a:r>
            <a:r>
              <a:rPr lang="es-ES" sz="1600" b="1" dirty="0">
                <a:solidFill>
                  <a:schemeClr val="tx1"/>
                </a:solidFill>
                <a:latin typeface="Times New Roman" panose="02020603050405020304" pitchFamily="18" charset="0"/>
                <a:cs typeface="Times New Roman" panose="02020603050405020304" pitchFamily="18" charset="0"/>
              </a:rPr>
              <a:t>servidor SMTP</a:t>
            </a:r>
            <a:r>
              <a:rPr lang="es-ES" sz="1600" dirty="0">
                <a:solidFill>
                  <a:schemeClr val="tx1"/>
                </a:solidFill>
                <a:latin typeface="Times New Roman" panose="02020603050405020304" pitchFamily="18" charset="0"/>
                <a:cs typeface="Times New Roman" panose="02020603050405020304" pitchFamily="18" charset="0"/>
              </a:rPr>
              <a:t> es una máquina que permite enviar y recibir correo electrónico, es decir, de internet.</a:t>
            </a:r>
          </a:p>
          <a:p>
            <a:pPr algn="just" fontAlgn="base"/>
            <a:endParaRPr lang="es-ES" sz="1600" dirty="0">
              <a:solidFill>
                <a:schemeClr val="tx1"/>
              </a:solidFill>
              <a:latin typeface="Times New Roman" panose="02020603050405020304" pitchFamily="18" charset="0"/>
              <a:cs typeface="Times New Roman" panose="02020603050405020304" pitchFamily="18" charset="0"/>
            </a:endParaRPr>
          </a:p>
          <a:p>
            <a:pPr algn="just" fontAlgn="base"/>
            <a:r>
              <a:rPr lang="es-ES" sz="1600" b="1" dirty="0">
                <a:solidFill>
                  <a:schemeClr val="tx1"/>
                </a:solidFill>
                <a:latin typeface="Times New Roman" panose="02020603050405020304" pitchFamily="18" charset="0"/>
                <a:cs typeface="Times New Roman" panose="02020603050405020304" pitchFamily="18" charset="0"/>
              </a:rPr>
              <a:t>Su función</a:t>
            </a:r>
            <a:r>
              <a:rPr lang="es-ES" sz="1600" dirty="0">
                <a:solidFill>
                  <a:schemeClr val="tx1"/>
                </a:solidFill>
                <a:latin typeface="Times New Roman" panose="02020603050405020304" pitchFamily="18" charset="0"/>
                <a:cs typeface="Times New Roman" panose="02020603050405020304" pitchFamily="18" charset="0"/>
              </a:rPr>
              <a:t> es la de recibir el email que envías y reenviarlo a la persona destinataria, algo parecido a la función de un cartero tradicional. Si configuras un cliente de correo como Outlook necesitas conocer el nombre de tu servidor smtp para poder configurarlo correctamente y así, poder trabajar desde el escritorio del ordenador o desde el teléfono móvil sin necesidad de conectarte a internet para enviar correos electrónicos.</a:t>
            </a:r>
          </a:p>
          <a:p>
            <a:pPr algn="just" fontAlgn="base"/>
            <a:endParaRPr lang="es-ES" sz="1600" dirty="0">
              <a:solidFill>
                <a:schemeClr val="tx1"/>
              </a:solidFill>
              <a:latin typeface="Times New Roman" panose="02020603050405020304" pitchFamily="18" charset="0"/>
              <a:cs typeface="Times New Roman" panose="02020603050405020304" pitchFamily="18" charset="0"/>
            </a:endParaRPr>
          </a:p>
          <a:p>
            <a:pPr algn="just" fontAlgn="base"/>
            <a:r>
              <a:rPr lang="es-ES" sz="1600" dirty="0">
                <a:solidFill>
                  <a:schemeClr val="tx1"/>
                </a:solidFill>
                <a:latin typeface="Times New Roman" panose="02020603050405020304" pitchFamily="18" charset="0"/>
                <a:cs typeface="Times New Roman" panose="02020603050405020304" pitchFamily="18" charset="0"/>
              </a:rPr>
              <a:t>Los servidores SMTP más conocidos son los de Gmail, Hotmail y Yahoo, aunque muchas organizaciones y empresas cuentan con uno para gestionar desde su sede todo lo relacionado con el correo electrónico de trabajo.</a:t>
            </a:r>
          </a:p>
        </p:txBody>
      </p:sp>
    </p:spTree>
    <p:extLst>
      <p:ext uri="{BB962C8B-B14F-4D97-AF65-F5344CB8AC3E}">
        <p14:creationId xmlns:p14="http://schemas.microsoft.com/office/powerpoint/2010/main" val="2298566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5130" y="604226"/>
            <a:ext cx="11652069" cy="2585323"/>
          </a:xfrm>
          <a:prstGeom prst="rect">
            <a:avLst/>
          </a:prstGeom>
        </p:spPr>
        <p:txBody>
          <a:bodyPr wrap="square">
            <a:spAutoFit/>
          </a:bodyPr>
          <a:lstStyle/>
          <a:p>
            <a:pPr algn="just"/>
            <a:r>
              <a:rPr lang="es-ES" dirty="0">
                <a:latin typeface="Times New Roman" panose="02020603050405020304" pitchFamily="18" charset="0"/>
                <a:cs typeface="Times New Roman" panose="02020603050405020304" pitchFamily="18" charset="0"/>
              </a:rPr>
              <a:t>El servidor DHCP es el que distribuye las direcciones IP. Este equipo será la base para todas las solicitudes DHCP por lo cual debe tener una dirección IP estática., esta no debe cambiar, al igual que ninguna de un servidor, en este el provee un pool de IP que han sido asignadas en un rango x, para que los equipos conectados a una red lo reciban.</a:t>
            </a:r>
          </a:p>
          <a:p>
            <a:pPr algn="just"/>
            <a:endParaRPr lang="es-ES" b="1" dirty="0">
              <a:solidFill>
                <a:schemeClr val="tx1"/>
              </a:solidFill>
              <a:latin typeface="Times New Roman" panose="02020603050405020304" pitchFamily="18" charset="0"/>
              <a:cs typeface="Times New Roman" panose="02020603050405020304" pitchFamily="18" charset="0"/>
            </a:endParaRPr>
          </a:p>
          <a:p>
            <a:pPr algn="just"/>
            <a:r>
              <a:rPr lang="es-ES" b="1" dirty="0">
                <a:solidFill>
                  <a:schemeClr val="tx1"/>
                </a:solidFill>
                <a:latin typeface="Times New Roman" panose="02020603050405020304" pitchFamily="18" charset="0"/>
                <a:cs typeface="Times New Roman" panose="02020603050405020304" pitchFamily="18" charset="0"/>
              </a:rPr>
              <a:t>Es un </a:t>
            </a:r>
            <a:r>
              <a:rPr lang="es-ES" dirty="0">
                <a:solidFill>
                  <a:schemeClr val="tx1"/>
                </a:solidFill>
                <a:latin typeface="Times New Roman" panose="02020603050405020304" pitchFamily="18" charset="0"/>
                <a:cs typeface="Times New Roman" panose="02020603050405020304" pitchFamily="18" charset="0"/>
              </a:rPr>
              <a:t>Protocolo de configuración de host dinámico . Es un protocolo que permite que un equipo conectado a una red pueda obtener su configuración de red en forma dinámica.</a:t>
            </a:r>
          </a:p>
          <a:p>
            <a:pPr algn="just"/>
            <a:endParaRPr lang="es-ES" dirty="0">
              <a:solidFill>
                <a:schemeClr val="tx1"/>
              </a:solidFill>
              <a:latin typeface="Times New Roman" panose="02020603050405020304" pitchFamily="18" charset="0"/>
              <a:cs typeface="Times New Roman" panose="02020603050405020304" pitchFamily="18" charset="0"/>
            </a:endParaRPr>
          </a:p>
          <a:p>
            <a:pPr algn="just"/>
            <a:r>
              <a:rPr lang="es-ES" dirty="0">
                <a:solidFill>
                  <a:schemeClr val="tx1"/>
                </a:solidFill>
                <a:latin typeface="Times New Roman" panose="02020603050405020304" pitchFamily="18" charset="0"/>
                <a:cs typeface="Times New Roman" panose="02020603050405020304" pitchFamily="18" charset="0"/>
              </a:rPr>
              <a:t>Los objetivos principales de la implementación del DHCP con simplificar la administración de la red, evitar errores respecto a la configuración IP e incluso disminuir el desperdicio de direcciones IP en la red.</a:t>
            </a:r>
          </a:p>
        </p:txBody>
      </p:sp>
      <p:sp>
        <p:nvSpPr>
          <p:cNvPr id="3" name="Rectángulo 2"/>
          <p:cNvSpPr/>
          <p:nvPr/>
        </p:nvSpPr>
        <p:spPr>
          <a:xfrm>
            <a:off x="235131" y="206476"/>
            <a:ext cx="2516307" cy="369332"/>
          </a:xfrm>
          <a:prstGeom prst="rect">
            <a:avLst/>
          </a:prstGeom>
        </p:spPr>
        <p:txBody>
          <a:bodyPr wrap="square">
            <a:spAutoFit/>
          </a:bodyPr>
          <a:lstStyle/>
          <a:p>
            <a:r>
              <a:rPr lang="es-ES" b="1" dirty="0">
                <a:solidFill>
                  <a:schemeClr val="tx1"/>
                </a:solidFill>
                <a:latin typeface="Arial" panose="020B0604020202020204" pitchFamily="34" charset="0"/>
                <a:cs typeface="Arial" panose="020B0604020202020204" pitchFamily="34" charset="0"/>
              </a:rPr>
              <a:t>¿QUE ES DHCP?</a:t>
            </a:r>
            <a:endParaRPr lang="es-ES" dirty="0">
              <a:latin typeface="Arial" panose="020B0604020202020204" pitchFamily="34" charset="0"/>
              <a:cs typeface="Arial" panose="020B0604020202020204" pitchFamily="34" charset="0"/>
            </a:endParaRPr>
          </a:p>
        </p:txBody>
      </p:sp>
      <p:pic>
        <p:nvPicPr>
          <p:cNvPr id="4098" name="Picture 2" descr="Configura tu QNAP para que sea un servidor DH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90" y="3286957"/>
            <a:ext cx="10769452" cy="3468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95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sites.google.com/site/investigacionesitlm/_/rsrc/1478474943777/home/1-2-conceptos-basicos-y-componentes-de-una-red/elementos%20comu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157" y="274490"/>
            <a:ext cx="8571041" cy="630901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4406213-FBB1-29B9-789F-E59B761788C3}"/>
              </a:ext>
            </a:extLst>
          </p:cNvPr>
          <p:cNvSpPr txBox="1"/>
          <p:nvPr/>
        </p:nvSpPr>
        <p:spPr>
          <a:xfrm>
            <a:off x="383933" y="1006650"/>
            <a:ext cx="2455983" cy="3477875"/>
          </a:xfrm>
          <a:prstGeom prst="rect">
            <a:avLst/>
          </a:prstGeom>
          <a:noFill/>
        </p:spPr>
        <p:txBody>
          <a:bodyPr wrap="square">
            <a:spAutoFit/>
          </a:bodyPr>
          <a:lstStyle/>
          <a:p>
            <a:pPr algn="ctr"/>
            <a:r>
              <a:rPr lang="es-ES" sz="2000" b="0" i="0" dirty="0">
                <a:solidFill>
                  <a:srgbClr val="374151"/>
                </a:solidFill>
                <a:effectLst/>
                <a:latin typeface="Söhne"/>
              </a:rPr>
              <a:t>La simbología comúnmente utilizada en diagramas de redes de datos es esencial para representar visualmente los componentes, dispositivos y conexiones de una red</a:t>
            </a:r>
            <a:endParaRPr lang="es-DO" sz="2000" dirty="0"/>
          </a:p>
        </p:txBody>
      </p:sp>
    </p:spTree>
    <p:extLst>
      <p:ext uri="{BB962C8B-B14F-4D97-AF65-F5344CB8AC3E}">
        <p14:creationId xmlns:p14="http://schemas.microsoft.com/office/powerpoint/2010/main" val="1537897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3B9E378-4B4C-4D88-AA7C-CFCE90D3211D}"/>
              </a:ext>
            </a:extLst>
          </p:cNvPr>
          <p:cNvSpPr txBox="1"/>
          <p:nvPr/>
        </p:nvSpPr>
        <p:spPr>
          <a:xfrm>
            <a:off x="371656" y="1028342"/>
            <a:ext cx="5257801" cy="5262979"/>
          </a:xfrm>
          <a:prstGeom prst="rect">
            <a:avLst/>
          </a:prstGeom>
          <a:noFill/>
        </p:spPr>
        <p:txBody>
          <a:bodyPr wrap="square">
            <a:spAutoFit/>
          </a:bodyPr>
          <a:lstStyle/>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&gt;enable</a:t>
            </a:r>
          </a:p>
          <a:p>
            <a:r>
              <a:rPr lang="es-DO" sz="1600" dirty="0">
                <a:effectLst/>
                <a:latin typeface="Times New Roman" panose="02020603050405020304" pitchFamily="18" charset="0"/>
                <a:cs typeface="Times New Roman" panose="02020603050405020304" pitchFamily="18" charset="0"/>
              </a:rPr>
              <a:t>Router </a:t>
            </a:r>
            <a:r>
              <a:rPr lang="es-DO" sz="1600" dirty="0">
                <a:latin typeface="Times New Roman" panose="02020603050405020304" pitchFamily="18" charset="0"/>
                <a:cs typeface="Times New Roman" panose="02020603050405020304" pitchFamily="18" charset="0"/>
              </a:rPr>
              <a:t>#</a:t>
            </a:r>
            <a:r>
              <a:rPr lang="es-DO" sz="1600" b="1" dirty="0">
                <a:latin typeface="Times New Roman" panose="02020603050405020304" pitchFamily="18" charset="0"/>
                <a:cs typeface="Times New Roman" panose="02020603050405020304" pitchFamily="18" charset="0"/>
              </a:rPr>
              <a:t>configure terminal</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(config)#</a:t>
            </a:r>
            <a:r>
              <a:rPr lang="es-DO" sz="1600" b="1" dirty="0">
                <a:latin typeface="Times New Roman" panose="02020603050405020304" pitchFamily="18" charset="0"/>
                <a:cs typeface="Times New Roman" panose="02020603050405020304" pitchFamily="18" charset="0"/>
              </a:rPr>
              <a:t>ip dhcp excluded-address 192.168.1.1</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(config)#</a:t>
            </a:r>
            <a:r>
              <a:rPr lang="es-DO" sz="1600" b="1" dirty="0">
                <a:solidFill>
                  <a:srgbClr val="0070C0"/>
                </a:solidFill>
                <a:latin typeface="Times New Roman" panose="02020603050405020304" pitchFamily="18" charset="0"/>
                <a:cs typeface="Times New Roman" panose="02020603050405020304" pitchFamily="18" charset="0"/>
              </a:rPr>
              <a:t>ip dhcp pool LAN1</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(dhcp-config)#default-router 192.168.1.1</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(dhcp-config)#network 192.168.1.1 255.255.255.0</a:t>
            </a:r>
          </a:p>
          <a:p>
            <a:r>
              <a:rPr lang="es-DO" sz="1600" dirty="0">
                <a:effectLst/>
                <a:latin typeface="Times New Roman" panose="02020603050405020304" pitchFamily="18" charset="0"/>
                <a:cs typeface="Times New Roman" panose="02020603050405020304" pitchFamily="18" charset="0"/>
              </a:rPr>
              <a:t>Router</a:t>
            </a:r>
            <a:r>
              <a:rPr lang="es-DO" sz="1600" b="1" dirty="0">
                <a:latin typeface="Times New Roman" panose="02020603050405020304" pitchFamily="18" charset="0"/>
                <a:cs typeface="Times New Roman" panose="02020603050405020304" pitchFamily="18" charset="0"/>
              </a:rPr>
              <a:t>(dhcp-config)#dns-server 192.168.1.250</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(dhcp-config)#exit</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#wr</a:t>
            </a:r>
          </a:p>
          <a:p>
            <a:endParaRPr lang="es-DO" sz="1600" dirty="0">
              <a:latin typeface="Times New Roman" panose="02020603050405020304" pitchFamily="18" charset="0"/>
              <a:cs typeface="Times New Roman" panose="02020603050405020304" pitchFamily="18" charset="0"/>
            </a:endParaRPr>
          </a:p>
          <a:p>
            <a:endParaRPr lang="es-DO" sz="1600" dirty="0">
              <a:latin typeface="Times New Roman" panose="02020603050405020304" pitchFamily="18" charset="0"/>
              <a:cs typeface="Times New Roman" panose="02020603050405020304" pitchFamily="18" charset="0"/>
            </a:endParaRP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&gt;enable</a:t>
            </a:r>
          </a:p>
          <a:p>
            <a:r>
              <a:rPr lang="es-DO" sz="1600" dirty="0">
                <a:effectLst/>
                <a:latin typeface="Times New Roman" panose="02020603050405020304" pitchFamily="18" charset="0"/>
                <a:cs typeface="Times New Roman" panose="02020603050405020304" pitchFamily="18" charset="0"/>
              </a:rPr>
              <a:t>Router </a:t>
            </a:r>
            <a:r>
              <a:rPr lang="es-DO" sz="1600" dirty="0">
                <a:latin typeface="Times New Roman" panose="02020603050405020304" pitchFamily="18" charset="0"/>
                <a:cs typeface="Times New Roman" panose="02020603050405020304" pitchFamily="18" charset="0"/>
              </a:rPr>
              <a:t>#configure terminal</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(config)#ip dhcp excluded-address 220.168.1.1</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(config)#</a:t>
            </a:r>
            <a:r>
              <a:rPr lang="es-DO" sz="1600" b="1" dirty="0">
                <a:solidFill>
                  <a:srgbClr val="0070C0"/>
                </a:solidFill>
                <a:latin typeface="Times New Roman" panose="02020603050405020304" pitchFamily="18" charset="0"/>
                <a:cs typeface="Times New Roman" panose="02020603050405020304" pitchFamily="18" charset="0"/>
              </a:rPr>
              <a:t>ip dhcp pool LAN2</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(dhcp-config)#default-router 220.168.1.1</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(dhcp-config)#network 220.168.1.1 255.255.255.0</a:t>
            </a:r>
          </a:p>
          <a:p>
            <a:r>
              <a:rPr lang="es-DO" sz="1600" dirty="0">
                <a:effectLst/>
                <a:latin typeface="Times New Roman" panose="02020603050405020304" pitchFamily="18" charset="0"/>
                <a:cs typeface="Times New Roman" panose="02020603050405020304" pitchFamily="18" charset="0"/>
              </a:rPr>
              <a:t>Router</a:t>
            </a:r>
            <a:r>
              <a:rPr lang="es-DO" sz="1600" b="1" dirty="0">
                <a:latin typeface="Times New Roman" panose="02020603050405020304" pitchFamily="18" charset="0"/>
                <a:cs typeface="Times New Roman" panose="02020603050405020304" pitchFamily="18" charset="0"/>
              </a:rPr>
              <a:t>(dhcp-config)#dns-server 192.168.1.250</a:t>
            </a:r>
          </a:p>
          <a:p>
            <a:r>
              <a:rPr lang="es-DO" sz="1600" dirty="0">
                <a:effectLst/>
                <a:latin typeface="Times New Roman" panose="02020603050405020304" pitchFamily="18" charset="0"/>
                <a:cs typeface="Times New Roman" panose="02020603050405020304" pitchFamily="18" charset="0"/>
              </a:rPr>
              <a:t>Router</a:t>
            </a:r>
            <a:r>
              <a:rPr lang="es-DO" sz="1600" dirty="0">
                <a:latin typeface="Times New Roman" panose="02020603050405020304" pitchFamily="18" charset="0"/>
                <a:cs typeface="Times New Roman" panose="02020603050405020304" pitchFamily="18" charset="0"/>
              </a:rPr>
              <a:t>(dhcp-config)#exit</a:t>
            </a:r>
          </a:p>
          <a:p>
            <a:r>
              <a:rPr lang="es-DO" sz="1600" dirty="0">
                <a:effectLst/>
                <a:latin typeface="Times New Roman" panose="02020603050405020304" pitchFamily="18" charset="0"/>
                <a:cs typeface="Times New Roman" panose="02020603050405020304" pitchFamily="18" charset="0"/>
              </a:rPr>
              <a:t>Router </a:t>
            </a:r>
            <a:r>
              <a:rPr lang="fr-FR" sz="1600" dirty="0">
                <a:effectLst/>
                <a:latin typeface="Times New Roman" panose="02020603050405020304" pitchFamily="18" charset="0"/>
                <a:cs typeface="Times New Roman" panose="02020603050405020304" pitchFamily="18" charset="0"/>
              </a:rPr>
              <a:t>#</a:t>
            </a:r>
            <a:r>
              <a:rPr lang="es-DO" sz="1600" dirty="0">
                <a:effectLst/>
                <a:highlight>
                  <a:srgbClr val="FFFF00"/>
                </a:highlight>
                <a:latin typeface="Times New Roman" panose="02020603050405020304" pitchFamily="18" charset="0"/>
                <a:cs typeface="Times New Roman" panose="02020603050405020304" pitchFamily="18" charset="0"/>
              </a:rPr>
              <a:t>copy running-config startup-config</a:t>
            </a:r>
          </a:p>
          <a:p>
            <a:r>
              <a:rPr lang="es-DO" sz="1600" dirty="0">
                <a:effectLst/>
                <a:latin typeface="Times New Roman" panose="02020603050405020304" pitchFamily="18" charset="0"/>
                <a:cs typeface="Times New Roman" panose="02020603050405020304" pitchFamily="18" charset="0"/>
              </a:rPr>
              <a:t>Router </a:t>
            </a:r>
            <a:r>
              <a:rPr lang="fr-FR" sz="1600" dirty="0">
                <a:effectLst/>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show ip dhcp pool LAN2</a:t>
            </a:r>
            <a:endParaRPr lang="es-DO" sz="1600" dirty="0">
              <a:latin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EB959F43-AAA4-4041-97A0-96C0565AE5B4}"/>
              </a:ext>
            </a:extLst>
          </p:cNvPr>
          <p:cNvSpPr txBox="1"/>
          <p:nvPr/>
        </p:nvSpPr>
        <p:spPr>
          <a:xfrm>
            <a:off x="339694" y="210111"/>
            <a:ext cx="4793621" cy="400110"/>
          </a:xfrm>
          <a:prstGeom prst="rect">
            <a:avLst/>
          </a:prstGeom>
          <a:noFill/>
        </p:spPr>
        <p:txBody>
          <a:bodyPr wrap="square">
            <a:spAutoFit/>
          </a:bodyPr>
          <a:lstStyle/>
          <a:p>
            <a:r>
              <a:rPr lang="es-DO" sz="2000" b="1" dirty="0">
                <a:latin typeface="Times New Roman" panose="02020603050405020304" pitchFamily="18" charset="0"/>
                <a:cs typeface="Times New Roman" panose="02020603050405020304" pitchFamily="18" charset="0"/>
              </a:rPr>
              <a:t>Configuración DHCP Server</a:t>
            </a:r>
          </a:p>
        </p:txBody>
      </p:sp>
      <p:sp>
        <p:nvSpPr>
          <p:cNvPr id="4" name="CuadroTexto 3">
            <a:extLst>
              <a:ext uri="{FF2B5EF4-FFF2-40B4-BE49-F238E27FC236}">
                <a16:creationId xmlns:a16="http://schemas.microsoft.com/office/drawing/2014/main" id="{5AA87D4C-29A2-4C2B-B6E5-508D92DD02B3}"/>
              </a:ext>
            </a:extLst>
          </p:cNvPr>
          <p:cNvSpPr txBox="1"/>
          <p:nvPr/>
        </p:nvSpPr>
        <p:spPr>
          <a:xfrm>
            <a:off x="5597495" y="302173"/>
            <a:ext cx="6396083" cy="461665"/>
          </a:xfrm>
          <a:prstGeom prst="rect">
            <a:avLst/>
          </a:prstGeom>
          <a:noFill/>
        </p:spPr>
        <p:txBody>
          <a:bodyPr wrap="square">
            <a:spAutoFit/>
          </a:bodyPr>
          <a:lstStyle/>
          <a:p>
            <a:pPr algn="ctr"/>
            <a:r>
              <a:rPr lang="es-DO" sz="2400" b="1"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Dynamic Host Configuration Protocol</a:t>
            </a:r>
          </a:p>
        </p:txBody>
      </p:sp>
      <p:sp>
        <p:nvSpPr>
          <p:cNvPr id="5" name="CuadroTexto 4">
            <a:extLst>
              <a:ext uri="{FF2B5EF4-FFF2-40B4-BE49-F238E27FC236}">
                <a16:creationId xmlns:a16="http://schemas.microsoft.com/office/drawing/2014/main" id="{16DA186B-4C29-40B4-B1DD-FD82705C2442}"/>
              </a:ext>
            </a:extLst>
          </p:cNvPr>
          <p:cNvSpPr txBox="1"/>
          <p:nvPr/>
        </p:nvSpPr>
        <p:spPr>
          <a:xfrm>
            <a:off x="6155312" y="931917"/>
            <a:ext cx="5838266" cy="2246769"/>
          </a:xfrm>
          <a:prstGeom prst="rect">
            <a:avLst/>
          </a:prstGeom>
          <a:noFill/>
        </p:spPr>
        <p:txBody>
          <a:bodyPr wrap="square">
            <a:spAutoFit/>
          </a:bodyPr>
          <a:lstStyle/>
          <a:p>
            <a:pPr algn="just"/>
            <a:r>
              <a:rPr lang="es-ES" sz="2000" b="0" i="0" dirty="0">
                <a:effectLst/>
                <a:latin typeface="Times New Roman" panose="02020603050405020304" pitchFamily="18" charset="0"/>
                <a:cs typeface="Times New Roman" panose="02020603050405020304" pitchFamily="18" charset="0"/>
              </a:rPr>
              <a:t>Un DHCP Server, permite a un host obtener una dirección IP de forma dinámica cuando se conecta a la red. El host contacta a un servidor DHCP para obtener una dirección IP, el servidor DHCP elige una dirección IP de un rango de direcciones que tiene en un grupo (también llamado pool de direcciones) y se la asigna al host por un periodo de tiempo determinado</a:t>
            </a:r>
            <a:endParaRPr lang="es-DO" sz="2000"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1CCAF837-8180-4118-99C2-590E7B514D78}"/>
              </a:ext>
            </a:extLst>
          </p:cNvPr>
          <p:cNvSpPr>
            <a:spLocks noChangeArrowheads="1"/>
          </p:cNvSpPr>
          <p:nvPr/>
        </p:nvSpPr>
        <p:spPr bwMode="auto">
          <a:xfrm>
            <a:off x="6327328" y="3679315"/>
            <a:ext cx="5666250" cy="2031325"/>
          </a:xfrm>
          <a:prstGeom prst="rect">
            <a:avLst/>
          </a:prstGeom>
          <a:solidFill>
            <a:srgbClr val="FFC000"/>
          </a:solidFill>
        </p:spPr>
        <p:txBody>
          <a:bodyPr wrap="square">
            <a:spAutoFit/>
          </a:bodyPr>
          <a:lstStyle/>
          <a:p>
            <a:pPr marL="342900" indent="-342900" algn="just">
              <a:buFont typeface="+mj-lt"/>
              <a:buAutoNum type="arabicParenR"/>
            </a:pPr>
            <a:r>
              <a:rPr lang="es-ES" altLang="es-DO" b="1" dirty="0">
                <a:latin typeface="Times New Roman" panose="02020603050405020304" pitchFamily="18" charset="0"/>
                <a:cs typeface="Times New Roman" panose="02020603050405020304" pitchFamily="18" charset="0"/>
              </a:rPr>
              <a:t>(le damos un nombre al ámbito de direccionamiento)</a:t>
            </a:r>
          </a:p>
          <a:p>
            <a:pPr marL="342900" indent="-342900" algn="just">
              <a:buFont typeface="+mj-lt"/>
              <a:buAutoNum type="arabicParenR"/>
            </a:pPr>
            <a:r>
              <a:rPr lang="es-ES" altLang="es-DO" b="1" dirty="0">
                <a:latin typeface="Times New Roman" panose="02020603050405020304" pitchFamily="18" charset="0"/>
                <a:cs typeface="Times New Roman" panose="02020603050405020304" pitchFamily="18" charset="0"/>
              </a:rPr>
              <a:t>(le decimos el ámbito de la red )</a:t>
            </a:r>
          </a:p>
          <a:p>
            <a:pPr marL="342900" indent="-342900" algn="just">
              <a:buFont typeface="+mj-lt"/>
              <a:buAutoNum type="arabicParenR"/>
            </a:pPr>
            <a:r>
              <a:rPr lang="es-ES" altLang="es-DO" b="1" dirty="0">
                <a:latin typeface="Times New Roman" panose="02020603050405020304" pitchFamily="18" charset="0"/>
                <a:cs typeface="Times New Roman" panose="02020603050405020304" pitchFamily="18" charset="0"/>
              </a:rPr>
              <a:t>(señalamos la ip que vamos a indicarle a los hosts como puerta de enlace)</a:t>
            </a:r>
          </a:p>
          <a:p>
            <a:pPr marL="342900" indent="-342900" algn="just">
              <a:buFont typeface="+mj-lt"/>
              <a:buAutoNum type="arabicParenR"/>
            </a:pPr>
            <a:r>
              <a:rPr lang="es-ES" altLang="es-DO" b="1" dirty="0">
                <a:latin typeface="Times New Roman" panose="02020603050405020304" pitchFamily="18" charset="0"/>
                <a:cs typeface="Times New Roman" panose="02020603050405020304" pitchFamily="18" charset="0"/>
              </a:rPr>
              <a:t>(indicamos la ip del servidor DNS simulado que utilizarán los hosts) </a:t>
            </a:r>
          </a:p>
        </p:txBody>
      </p:sp>
      <p:sp>
        <p:nvSpPr>
          <p:cNvPr id="9" name="CuadroTexto 8">
            <a:extLst>
              <a:ext uri="{FF2B5EF4-FFF2-40B4-BE49-F238E27FC236}">
                <a16:creationId xmlns:a16="http://schemas.microsoft.com/office/drawing/2014/main" id="{D2CE3F8F-9847-162A-76EB-7E20E901BD73}"/>
              </a:ext>
            </a:extLst>
          </p:cNvPr>
          <p:cNvSpPr txBox="1"/>
          <p:nvPr/>
        </p:nvSpPr>
        <p:spPr>
          <a:xfrm>
            <a:off x="339693" y="666382"/>
            <a:ext cx="891229" cy="461665"/>
          </a:xfrm>
          <a:prstGeom prst="rect">
            <a:avLst/>
          </a:prstGeom>
          <a:noFill/>
        </p:spPr>
        <p:txBody>
          <a:bodyPr wrap="square">
            <a:spAutoFit/>
          </a:bodyPr>
          <a:lstStyle/>
          <a:p>
            <a:r>
              <a:rPr lang="es-DO" sz="2400" b="1" dirty="0">
                <a:solidFill>
                  <a:srgbClr val="0070C0"/>
                </a:solidFill>
                <a:effectLst>
                  <a:outerShdw blurRad="38100" dist="38100" dir="2700000" algn="tl">
                    <a:srgbClr val="000000">
                      <a:alpha val="43137"/>
                    </a:srgbClr>
                  </a:outerShdw>
                </a:effectLst>
                <a:highlight>
                  <a:srgbClr val="FFFF00"/>
                </a:highlight>
                <a:latin typeface="Times New Roman" panose="02020603050405020304" pitchFamily="18" charset="0"/>
                <a:cs typeface="Times New Roman" panose="02020603050405020304" pitchFamily="18" charset="0"/>
              </a:rPr>
              <a:t>R#1</a:t>
            </a:r>
          </a:p>
        </p:txBody>
      </p:sp>
      <p:sp>
        <p:nvSpPr>
          <p:cNvPr id="10" name="CuadroTexto 9">
            <a:extLst>
              <a:ext uri="{FF2B5EF4-FFF2-40B4-BE49-F238E27FC236}">
                <a16:creationId xmlns:a16="http://schemas.microsoft.com/office/drawing/2014/main" id="{93431F95-DDE1-4372-DFD6-3D334E534DAB}"/>
              </a:ext>
            </a:extLst>
          </p:cNvPr>
          <p:cNvSpPr txBox="1"/>
          <p:nvPr/>
        </p:nvSpPr>
        <p:spPr>
          <a:xfrm>
            <a:off x="371656" y="3248018"/>
            <a:ext cx="891229" cy="461665"/>
          </a:xfrm>
          <a:prstGeom prst="rect">
            <a:avLst/>
          </a:prstGeom>
          <a:noFill/>
        </p:spPr>
        <p:txBody>
          <a:bodyPr wrap="square">
            <a:spAutoFit/>
          </a:bodyPr>
          <a:lstStyle/>
          <a:p>
            <a:r>
              <a:rPr lang="es-DO" sz="2400" b="1" u="sng" dirty="0">
                <a:solidFill>
                  <a:srgbClr val="0070C0"/>
                </a:solidFill>
                <a:effectLst>
                  <a:outerShdw blurRad="38100" dist="38100" dir="2700000" algn="tl">
                    <a:srgbClr val="000000">
                      <a:alpha val="43137"/>
                    </a:srgbClr>
                  </a:outerShdw>
                </a:effectLst>
                <a:highlight>
                  <a:srgbClr val="FFFF00"/>
                </a:highlight>
                <a:latin typeface="Times New Roman" panose="02020603050405020304" pitchFamily="18" charset="0"/>
                <a:cs typeface="Times New Roman" panose="02020603050405020304" pitchFamily="18" charset="0"/>
              </a:rPr>
              <a:t>R#2</a:t>
            </a:r>
          </a:p>
        </p:txBody>
      </p:sp>
    </p:spTree>
    <p:extLst>
      <p:ext uri="{BB962C8B-B14F-4D97-AF65-F5344CB8AC3E}">
        <p14:creationId xmlns:p14="http://schemas.microsoft.com/office/powerpoint/2010/main" val="3999270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B154AF-47D5-AC88-9001-49E8141D507B}"/>
              </a:ext>
            </a:extLst>
          </p:cNvPr>
          <p:cNvPicPr>
            <a:picLocks noChangeAspect="1"/>
          </p:cNvPicPr>
          <p:nvPr/>
        </p:nvPicPr>
        <p:blipFill>
          <a:blip r:embed="rId2"/>
          <a:stretch>
            <a:fillRect/>
          </a:stretch>
        </p:blipFill>
        <p:spPr>
          <a:xfrm>
            <a:off x="0" y="960782"/>
            <a:ext cx="12192000" cy="4936435"/>
          </a:xfrm>
          <a:prstGeom prst="rect">
            <a:avLst/>
          </a:prstGeom>
        </p:spPr>
      </p:pic>
      <p:sp>
        <p:nvSpPr>
          <p:cNvPr id="3" name="CuadroTexto 2">
            <a:extLst>
              <a:ext uri="{FF2B5EF4-FFF2-40B4-BE49-F238E27FC236}">
                <a16:creationId xmlns:a16="http://schemas.microsoft.com/office/drawing/2014/main" id="{EAC8A957-0E4A-DE0D-6E1D-D4AAC9F26257}"/>
              </a:ext>
            </a:extLst>
          </p:cNvPr>
          <p:cNvSpPr txBox="1"/>
          <p:nvPr/>
        </p:nvSpPr>
        <p:spPr>
          <a:xfrm>
            <a:off x="2664069" y="219808"/>
            <a:ext cx="7640516" cy="523220"/>
          </a:xfrm>
          <a:prstGeom prst="rect">
            <a:avLst/>
          </a:prstGeom>
          <a:noFill/>
        </p:spPr>
        <p:txBody>
          <a:bodyPr wrap="square" rtlCol="0">
            <a:spAutoFit/>
          </a:bodyPr>
          <a:lstStyle/>
          <a:p>
            <a:pPr algn="ctr"/>
            <a:r>
              <a:rPr lang="es-DO" sz="2800" b="1" u="sng" dirty="0"/>
              <a:t>Probamos la configucion del DHCP</a:t>
            </a:r>
          </a:p>
        </p:txBody>
      </p:sp>
    </p:spTree>
    <p:extLst>
      <p:ext uri="{BB962C8B-B14F-4D97-AF65-F5344CB8AC3E}">
        <p14:creationId xmlns:p14="http://schemas.microsoft.com/office/powerpoint/2010/main" val="1032643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nviértete en un maestro de los GIFs animados en Facebook - Qor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2372" y="1847578"/>
            <a:ext cx="6713582" cy="377639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7675653" y="3187337"/>
            <a:ext cx="4033975" cy="2308324"/>
          </a:xfrm>
          <a:prstGeom prst="rect">
            <a:avLst/>
          </a:prstGeom>
          <a:noFill/>
        </p:spPr>
        <p:txBody>
          <a:bodyPr wrap="square" rtlCol="0">
            <a:spAutoFit/>
          </a:bodyPr>
          <a:lstStyle/>
          <a:p>
            <a:pPr algn="ctr"/>
            <a:r>
              <a:rPr lang="en-US" sz="3600" b="1" dirty="0"/>
              <a:t>Vamos a ver Algunos Ejemplos con ellos</a:t>
            </a:r>
            <a:endParaRPr lang="es-ES" sz="3600" b="1" dirty="0"/>
          </a:p>
        </p:txBody>
      </p:sp>
      <p:pic>
        <p:nvPicPr>
          <p:cNvPr id="5124" name="Picture 4" descr="lauritablog: animacion de ojo"/>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07680" y="1068841"/>
            <a:ext cx="3048000" cy="221932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9B8F637-F7DC-48F5-B61F-1A51F8D4BD39}"/>
              </a:ext>
            </a:extLst>
          </p:cNvPr>
          <p:cNvSpPr txBox="1"/>
          <p:nvPr/>
        </p:nvSpPr>
        <p:spPr>
          <a:xfrm>
            <a:off x="566057" y="188166"/>
            <a:ext cx="11143571" cy="1200329"/>
          </a:xfrm>
          <a:prstGeom prst="rect">
            <a:avLst/>
          </a:prstGeom>
          <a:noFill/>
        </p:spPr>
        <p:txBody>
          <a:bodyPr wrap="square" rtlCol="0">
            <a:spAutoFit/>
          </a:bodyPr>
          <a:lstStyle/>
          <a:p>
            <a:pPr algn="ctr"/>
            <a:r>
              <a:rPr lang="en-US" sz="3600" b="1" dirty="0">
                <a:solidFill>
                  <a:srgbClr val="FF0000"/>
                </a:solidFill>
              </a:rPr>
              <a:t>No te asustes, es mas facial de lo que piensas te lo dice tu Profesor Favorito. 🤣🤣🤣..jejejeje.</a:t>
            </a:r>
            <a:endParaRPr lang="es-ES" sz="3600" b="1" dirty="0">
              <a:solidFill>
                <a:srgbClr val="FF0000"/>
              </a:solidFill>
            </a:endParaRPr>
          </a:p>
        </p:txBody>
      </p:sp>
    </p:spTree>
    <p:extLst>
      <p:ext uri="{BB962C8B-B14F-4D97-AF65-F5344CB8AC3E}">
        <p14:creationId xmlns:p14="http://schemas.microsoft.com/office/powerpoint/2010/main" val="1473294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DD5638D-5D77-64A5-2365-ACB80121A94F}"/>
              </a:ext>
            </a:extLst>
          </p:cNvPr>
          <p:cNvPicPr>
            <a:picLocks noChangeAspect="1"/>
          </p:cNvPicPr>
          <p:nvPr/>
        </p:nvPicPr>
        <p:blipFill>
          <a:blip r:embed="rId2"/>
          <a:stretch>
            <a:fillRect/>
          </a:stretch>
        </p:blipFill>
        <p:spPr>
          <a:xfrm>
            <a:off x="2064713" y="1907979"/>
            <a:ext cx="10139082" cy="4714802"/>
          </a:xfrm>
          <a:prstGeom prst="rect">
            <a:avLst/>
          </a:prstGeom>
        </p:spPr>
      </p:pic>
      <p:sp>
        <p:nvSpPr>
          <p:cNvPr id="4" name="TextBox 3">
            <a:extLst>
              <a:ext uri="{FF2B5EF4-FFF2-40B4-BE49-F238E27FC236}">
                <a16:creationId xmlns:a16="http://schemas.microsoft.com/office/drawing/2014/main" id="{9B64D405-95B2-403B-B6CD-E3829C9D2B71}"/>
              </a:ext>
            </a:extLst>
          </p:cNvPr>
          <p:cNvSpPr txBox="1"/>
          <p:nvPr/>
        </p:nvSpPr>
        <p:spPr>
          <a:xfrm>
            <a:off x="336347" y="178760"/>
            <a:ext cx="11364842" cy="400110"/>
          </a:xfrm>
          <a:prstGeom prst="rect">
            <a:avLst/>
          </a:prstGeom>
          <a:noFill/>
        </p:spPr>
        <p:txBody>
          <a:bodyPr wrap="square" rtlCol="0">
            <a:spAutoFit/>
          </a:bodyPr>
          <a:lstStyle/>
          <a:p>
            <a:pPr algn="ctr"/>
            <a:r>
              <a:rPr lang="es-ES" sz="2000" b="1" dirty="0"/>
              <a:t>CONFIGURACION DE UNA RED LAN CON DOS ROUTER, </a:t>
            </a:r>
            <a:r>
              <a:rPr lang="en-US" sz="2000" b="1" dirty="0"/>
              <a:t>SWITCH , </a:t>
            </a:r>
            <a:r>
              <a:rPr lang="es-ES" sz="2000" b="1" dirty="0"/>
              <a:t>SERVIDORES, PC Y TELEFONOS IP, RIP</a:t>
            </a:r>
            <a:endParaRPr lang="es-DO" sz="2000" b="1" dirty="0"/>
          </a:p>
        </p:txBody>
      </p:sp>
      <p:sp>
        <p:nvSpPr>
          <p:cNvPr id="5" name="CuadroTexto 4"/>
          <p:cNvSpPr txBox="1"/>
          <p:nvPr/>
        </p:nvSpPr>
        <p:spPr>
          <a:xfrm>
            <a:off x="6207027" y="5292053"/>
            <a:ext cx="2390128" cy="1323439"/>
          </a:xfrm>
          <a:prstGeom prst="rect">
            <a:avLst/>
          </a:prstGeom>
          <a:noFill/>
        </p:spPr>
        <p:txBody>
          <a:bodyPr wrap="square" rtlCol="0">
            <a:spAutoFit/>
          </a:bodyPr>
          <a:lstStyle/>
          <a:p>
            <a:pPr algn="ctr"/>
            <a:r>
              <a:rPr lang="en-US" sz="1600" b="1" dirty="0"/>
              <a:t>Conectamos todos los dispositivos, y asignamos las IP como las vemos aqui para poder tener un mejor esquemas.</a:t>
            </a:r>
            <a:endParaRPr lang="es-ES" sz="1600" b="1" dirty="0"/>
          </a:p>
        </p:txBody>
      </p:sp>
      <p:pic>
        <p:nvPicPr>
          <p:cNvPr id="3" name="Picture 2">
            <a:extLst>
              <a:ext uri="{FF2B5EF4-FFF2-40B4-BE49-F238E27FC236}">
                <a16:creationId xmlns:a16="http://schemas.microsoft.com/office/drawing/2014/main" id="{98580C48-A0F3-4705-BAA0-29A2971D33E7}"/>
              </a:ext>
            </a:extLst>
          </p:cNvPr>
          <p:cNvPicPr>
            <a:picLocks noChangeAspect="1"/>
          </p:cNvPicPr>
          <p:nvPr/>
        </p:nvPicPr>
        <p:blipFill>
          <a:blip r:embed="rId3"/>
          <a:stretch>
            <a:fillRect/>
          </a:stretch>
        </p:blipFill>
        <p:spPr>
          <a:xfrm>
            <a:off x="215153" y="1552226"/>
            <a:ext cx="1565186" cy="3753548"/>
          </a:xfrm>
          <a:prstGeom prst="rect">
            <a:avLst/>
          </a:prstGeom>
        </p:spPr>
      </p:pic>
      <p:pic>
        <p:nvPicPr>
          <p:cNvPr id="6" name="Picture 5">
            <a:extLst>
              <a:ext uri="{FF2B5EF4-FFF2-40B4-BE49-F238E27FC236}">
                <a16:creationId xmlns:a16="http://schemas.microsoft.com/office/drawing/2014/main" id="{ACD3CDA2-B3AE-49D7-BA01-3DA590AC0D9D}"/>
              </a:ext>
            </a:extLst>
          </p:cNvPr>
          <p:cNvPicPr>
            <a:picLocks noChangeAspect="1"/>
          </p:cNvPicPr>
          <p:nvPr/>
        </p:nvPicPr>
        <p:blipFill>
          <a:blip r:embed="rId4"/>
          <a:stretch>
            <a:fillRect/>
          </a:stretch>
        </p:blipFill>
        <p:spPr>
          <a:xfrm>
            <a:off x="125538" y="614771"/>
            <a:ext cx="3309602" cy="534839"/>
          </a:xfrm>
          <a:prstGeom prst="rect">
            <a:avLst/>
          </a:prstGeom>
        </p:spPr>
      </p:pic>
      <p:sp>
        <p:nvSpPr>
          <p:cNvPr id="8" name="CuadroTexto 23">
            <a:extLst>
              <a:ext uri="{FF2B5EF4-FFF2-40B4-BE49-F238E27FC236}">
                <a16:creationId xmlns:a16="http://schemas.microsoft.com/office/drawing/2014/main" id="{C1097B96-B34D-4456-BDE8-F6B87135316C}"/>
              </a:ext>
            </a:extLst>
          </p:cNvPr>
          <p:cNvSpPr txBox="1"/>
          <p:nvPr/>
        </p:nvSpPr>
        <p:spPr>
          <a:xfrm>
            <a:off x="125538" y="5238736"/>
            <a:ext cx="1939175" cy="1477328"/>
          </a:xfrm>
          <a:prstGeom prst="rect">
            <a:avLst/>
          </a:prstGeom>
          <a:noFill/>
        </p:spPr>
        <p:txBody>
          <a:bodyPr wrap="square">
            <a:spAutoFit/>
          </a:bodyPr>
          <a:lstStyle/>
          <a:p>
            <a:pPr algn="ctr"/>
            <a:r>
              <a:rPr lang="es-ES" b="1" i="0" dirty="0">
                <a:effectLst>
                  <a:outerShdw blurRad="38100" dist="38100" dir="2700000" algn="tl">
                    <a:srgbClr val="000000">
                      <a:alpha val="43137"/>
                    </a:srgbClr>
                  </a:outerShdw>
                </a:effectLst>
                <a:latin typeface="Söhne"/>
              </a:rPr>
              <a:t>El éxito es la suma de pequeños esfuerzos repetidos día tras día</a:t>
            </a:r>
            <a:endParaRPr lang="es-DO" b="1" dirty="0">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EA5202FA-044E-45B0-96BB-3ED23FE1F470}"/>
              </a:ext>
            </a:extLst>
          </p:cNvPr>
          <p:cNvPicPr>
            <a:picLocks noChangeAspect="1"/>
          </p:cNvPicPr>
          <p:nvPr/>
        </p:nvPicPr>
        <p:blipFill>
          <a:blip r:embed="rId5"/>
          <a:stretch>
            <a:fillRect/>
          </a:stretch>
        </p:blipFill>
        <p:spPr>
          <a:xfrm>
            <a:off x="3524755" y="691451"/>
            <a:ext cx="1669870" cy="837344"/>
          </a:xfrm>
          <a:prstGeom prst="rect">
            <a:avLst/>
          </a:prstGeom>
        </p:spPr>
      </p:pic>
      <p:pic>
        <p:nvPicPr>
          <p:cNvPr id="4098" name="Picture 2" descr="IP Subnetting in Cisco Packet Tracer | by Sena Akbulut | Medium">
            <a:extLst>
              <a:ext uri="{FF2B5EF4-FFF2-40B4-BE49-F238E27FC236}">
                <a16:creationId xmlns:a16="http://schemas.microsoft.com/office/drawing/2014/main" id="{8E5E08E5-049A-4032-87D6-23A79B6B4A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7677" y="509410"/>
            <a:ext cx="1965913" cy="13985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1818F7B-C4DB-4148-845D-9591FD1F5D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0671" y="805659"/>
            <a:ext cx="2628112" cy="587721"/>
          </a:xfrm>
          <a:prstGeom prst="rect">
            <a:avLst/>
          </a:prstGeom>
        </p:spPr>
      </p:pic>
      <p:pic>
        <p:nvPicPr>
          <p:cNvPr id="13" name="Picture 12">
            <a:extLst>
              <a:ext uri="{FF2B5EF4-FFF2-40B4-BE49-F238E27FC236}">
                <a16:creationId xmlns:a16="http://schemas.microsoft.com/office/drawing/2014/main" id="{4BC01D83-A1A0-4EB8-A2B2-3B113EDEDFE8}"/>
              </a:ext>
            </a:extLst>
          </p:cNvPr>
          <p:cNvPicPr>
            <a:picLocks noChangeAspect="1"/>
          </p:cNvPicPr>
          <p:nvPr/>
        </p:nvPicPr>
        <p:blipFill>
          <a:blip r:embed="rId8"/>
          <a:stretch>
            <a:fillRect/>
          </a:stretch>
        </p:blipFill>
        <p:spPr>
          <a:xfrm>
            <a:off x="9506393" y="723864"/>
            <a:ext cx="2685608" cy="567782"/>
          </a:xfrm>
          <a:prstGeom prst="rect">
            <a:avLst/>
          </a:prstGeom>
        </p:spPr>
      </p:pic>
      <p:pic>
        <p:nvPicPr>
          <p:cNvPr id="15" name="Picture 14">
            <a:extLst>
              <a:ext uri="{FF2B5EF4-FFF2-40B4-BE49-F238E27FC236}">
                <a16:creationId xmlns:a16="http://schemas.microsoft.com/office/drawing/2014/main" id="{91BFFC40-6EF6-46A5-891E-9724AE3BEAEB}"/>
              </a:ext>
            </a:extLst>
          </p:cNvPr>
          <p:cNvPicPr>
            <a:picLocks noChangeAspect="1"/>
          </p:cNvPicPr>
          <p:nvPr/>
        </p:nvPicPr>
        <p:blipFill>
          <a:blip r:embed="rId9"/>
          <a:stretch>
            <a:fillRect/>
          </a:stretch>
        </p:blipFill>
        <p:spPr>
          <a:xfrm>
            <a:off x="7367938" y="1420360"/>
            <a:ext cx="1359302" cy="704407"/>
          </a:xfrm>
          <a:prstGeom prst="rect">
            <a:avLst/>
          </a:prstGeom>
        </p:spPr>
      </p:pic>
      <p:pic>
        <p:nvPicPr>
          <p:cNvPr id="16" name="Picture 15">
            <a:extLst>
              <a:ext uri="{FF2B5EF4-FFF2-40B4-BE49-F238E27FC236}">
                <a16:creationId xmlns:a16="http://schemas.microsoft.com/office/drawing/2014/main" id="{A9EB81DD-56F7-427C-AB88-8C7B090B3B5D}"/>
              </a:ext>
            </a:extLst>
          </p:cNvPr>
          <p:cNvPicPr>
            <a:picLocks noChangeAspect="1"/>
          </p:cNvPicPr>
          <p:nvPr/>
        </p:nvPicPr>
        <p:blipFill rotWithShape="1">
          <a:blip r:embed="rId10"/>
          <a:srcRect/>
          <a:stretch/>
        </p:blipFill>
        <p:spPr>
          <a:xfrm>
            <a:off x="10849197" y="1408407"/>
            <a:ext cx="1013952" cy="553696"/>
          </a:xfrm>
          <a:prstGeom prst="rect">
            <a:avLst/>
          </a:prstGeom>
        </p:spPr>
      </p:pic>
      <p:pic>
        <p:nvPicPr>
          <p:cNvPr id="17" name="Picture 16">
            <a:extLst>
              <a:ext uri="{FF2B5EF4-FFF2-40B4-BE49-F238E27FC236}">
                <a16:creationId xmlns:a16="http://schemas.microsoft.com/office/drawing/2014/main" id="{956BFB45-A406-4241-BE63-E36AC592E19B}"/>
              </a:ext>
            </a:extLst>
          </p:cNvPr>
          <p:cNvPicPr>
            <a:picLocks noChangeAspect="1"/>
          </p:cNvPicPr>
          <p:nvPr/>
        </p:nvPicPr>
        <p:blipFill>
          <a:blip r:embed="rId11"/>
          <a:stretch>
            <a:fillRect/>
          </a:stretch>
        </p:blipFill>
        <p:spPr>
          <a:xfrm>
            <a:off x="11356173" y="2104255"/>
            <a:ext cx="786274" cy="642137"/>
          </a:xfrm>
          <a:prstGeom prst="rect">
            <a:avLst/>
          </a:prstGeom>
        </p:spPr>
      </p:pic>
      <p:pic>
        <p:nvPicPr>
          <p:cNvPr id="18" name="Picture 17">
            <a:extLst>
              <a:ext uri="{FF2B5EF4-FFF2-40B4-BE49-F238E27FC236}">
                <a16:creationId xmlns:a16="http://schemas.microsoft.com/office/drawing/2014/main" id="{84562891-FD9D-496A-8B67-5224B19D5DF5}"/>
              </a:ext>
            </a:extLst>
          </p:cNvPr>
          <p:cNvPicPr>
            <a:picLocks noChangeAspect="1"/>
          </p:cNvPicPr>
          <p:nvPr/>
        </p:nvPicPr>
        <p:blipFill>
          <a:blip r:embed="rId12"/>
          <a:stretch>
            <a:fillRect/>
          </a:stretch>
        </p:blipFill>
        <p:spPr>
          <a:xfrm>
            <a:off x="9552671" y="1364002"/>
            <a:ext cx="1149232" cy="593241"/>
          </a:xfrm>
          <a:prstGeom prst="rect">
            <a:avLst/>
          </a:prstGeom>
        </p:spPr>
      </p:pic>
      <p:pic>
        <p:nvPicPr>
          <p:cNvPr id="14" name="Picture 13">
            <a:extLst>
              <a:ext uri="{FF2B5EF4-FFF2-40B4-BE49-F238E27FC236}">
                <a16:creationId xmlns:a16="http://schemas.microsoft.com/office/drawing/2014/main" id="{31A0A44A-DF9E-4F12-AD45-762898E3BAAA}"/>
              </a:ext>
            </a:extLst>
          </p:cNvPr>
          <p:cNvPicPr>
            <a:picLocks noChangeAspect="1"/>
          </p:cNvPicPr>
          <p:nvPr/>
        </p:nvPicPr>
        <p:blipFill>
          <a:blip r:embed="rId13"/>
          <a:stretch>
            <a:fillRect/>
          </a:stretch>
        </p:blipFill>
        <p:spPr>
          <a:xfrm>
            <a:off x="1380889" y="1229066"/>
            <a:ext cx="795618" cy="795618"/>
          </a:xfrm>
          <a:prstGeom prst="rect">
            <a:avLst/>
          </a:prstGeom>
        </p:spPr>
      </p:pic>
      <p:pic>
        <p:nvPicPr>
          <p:cNvPr id="19" name="Picture 18">
            <a:extLst>
              <a:ext uri="{FF2B5EF4-FFF2-40B4-BE49-F238E27FC236}">
                <a16:creationId xmlns:a16="http://schemas.microsoft.com/office/drawing/2014/main" id="{AEE2E1F5-B598-4EA5-A1E4-69B7C114EBD5}"/>
              </a:ext>
            </a:extLst>
          </p:cNvPr>
          <p:cNvPicPr>
            <a:picLocks noChangeAspect="1"/>
          </p:cNvPicPr>
          <p:nvPr/>
        </p:nvPicPr>
        <p:blipFill>
          <a:blip r:embed="rId14"/>
          <a:stretch>
            <a:fillRect/>
          </a:stretch>
        </p:blipFill>
        <p:spPr>
          <a:xfrm>
            <a:off x="2071949" y="1217155"/>
            <a:ext cx="1432845" cy="799259"/>
          </a:xfrm>
          <a:prstGeom prst="rect">
            <a:avLst/>
          </a:prstGeom>
        </p:spPr>
      </p:pic>
    </p:spTree>
    <p:extLst>
      <p:ext uri="{BB962C8B-B14F-4D97-AF65-F5344CB8AC3E}">
        <p14:creationId xmlns:p14="http://schemas.microsoft.com/office/powerpoint/2010/main" val="233616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9B64D405-95B2-403B-B6CD-E3829C9D2B71}"/>
              </a:ext>
            </a:extLst>
          </p:cNvPr>
          <p:cNvSpPr txBox="1"/>
          <p:nvPr/>
        </p:nvSpPr>
        <p:spPr>
          <a:xfrm>
            <a:off x="560287" y="292855"/>
            <a:ext cx="10834929" cy="769441"/>
          </a:xfrm>
          <a:prstGeom prst="rect">
            <a:avLst/>
          </a:prstGeom>
          <a:noFill/>
        </p:spPr>
        <p:txBody>
          <a:bodyPr wrap="square" rtlCol="0">
            <a:spAutoFit/>
          </a:bodyPr>
          <a:lstStyle/>
          <a:p>
            <a:pPr algn="ctr"/>
            <a:r>
              <a:rPr lang="en-US" sz="4400" b="1" dirty="0"/>
              <a:t>Configuracion del Router 1 y 2</a:t>
            </a:r>
            <a:endParaRPr lang="es-DO" sz="4400" b="1" dirty="0"/>
          </a:p>
        </p:txBody>
      </p:sp>
      <p:pic>
        <p:nvPicPr>
          <p:cNvPr id="1026" name="Picture 2" descr="Cisco Routers, Cisco Computer Router, सिस्को राउटर in Mumbai , Green IT  Soluzione | ID: 216272437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9574" y="1236960"/>
            <a:ext cx="7255005" cy="51365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chivo:Router.svg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57" y="3147223"/>
            <a:ext cx="2675862" cy="181352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6878472" y="1236960"/>
            <a:ext cx="3357349" cy="584775"/>
          </a:xfrm>
          <a:prstGeom prst="rect">
            <a:avLst/>
          </a:prstGeom>
          <a:noFill/>
        </p:spPr>
        <p:txBody>
          <a:bodyPr wrap="square" rtlCol="0">
            <a:spAutoFit/>
          </a:bodyPr>
          <a:lstStyle/>
          <a:p>
            <a:pPr algn="ctr"/>
            <a:r>
              <a:rPr lang="en-US" sz="3200" dirty="0">
                <a:solidFill>
                  <a:srgbClr val="0070C0"/>
                </a:solidFill>
              </a:rPr>
              <a:t>Frontend</a:t>
            </a:r>
            <a:endParaRPr lang="es-ES" sz="3200" dirty="0">
              <a:solidFill>
                <a:srgbClr val="0070C0"/>
              </a:solidFill>
            </a:endParaRPr>
          </a:p>
        </p:txBody>
      </p:sp>
      <p:sp>
        <p:nvSpPr>
          <p:cNvPr id="6" name="CuadroTexto 5"/>
          <p:cNvSpPr txBox="1"/>
          <p:nvPr/>
        </p:nvSpPr>
        <p:spPr>
          <a:xfrm>
            <a:off x="6708401" y="3745121"/>
            <a:ext cx="3357349" cy="584775"/>
          </a:xfrm>
          <a:prstGeom prst="rect">
            <a:avLst/>
          </a:prstGeom>
          <a:noFill/>
        </p:spPr>
        <p:txBody>
          <a:bodyPr wrap="square" rtlCol="0">
            <a:spAutoFit/>
          </a:bodyPr>
          <a:lstStyle/>
          <a:p>
            <a:pPr algn="ctr"/>
            <a:r>
              <a:rPr lang="en-US" sz="3200" dirty="0">
                <a:solidFill>
                  <a:srgbClr val="0070C0"/>
                </a:solidFill>
              </a:rPr>
              <a:t>Backend</a:t>
            </a:r>
            <a:endParaRPr lang="es-ES" sz="3200" dirty="0">
              <a:solidFill>
                <a:srgbClr val="0070C0"/>
              </a:solidFill>
            </a:endParaRPr>
          </a:p>
        </p:txBody>
      </p:sp>
      <p:sp>
        <p:nvSpPr>
          <p:cNvPr id="4" name="Flecha derecha 3"/>
          <p:cNvSpPr/>
          <p:nvPr/>
        </p:nvSpPr>
        <p:spPr>
          <a:xfrm>
            <a:off x="4022593" y="3398293"/>
            <a:ext cx="736979" cy="639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0235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123F7A-D077-4484-9B84-0E1B72B31C7D}"/>
              </a:ext>
            </a:extLst>
          </p:cNvPr>
          <p:cNvSpPr txBox="1"/>
          <p:nvPr/>
        </p:nvSpPr>
        <p:spPr>
          <a:xfrm>
            <a:off x="306331" y="988055"/>
            <a:ext cx="5380366" cy="1569660"/>
          </a:xfrm>
          <a:prstGeom prst="rect">
            <a:avLst/>
          </a:prstGeom>
          <a:noFill/>
        </p:spPr>
        <p:txBody>
          <a:bodyPr wrap="square">
            <a:spAutoFit/>
          </a:bodyPr>
          <a:lstStyle/>
          <a:p>
            <a:r>
              <a:rPr lang="es-DO" sz="1200" dirty="0">
                <a:effectLst/>
              </a:rPr>
              <a:t>Router&gt;</a:t>
            </a:r>
          </a:p>
          <a:p>
            <a:r>
              <a:rPr lang="es-DO" sz="1200" dirty="0">
                <a:effectLst/>
              </a:rPr>
              <a:t>Router&gt;enable</a:t>
            </a:r>
          </a:p>
          <a:p>
            <a:r>
              <a:rPr lang="es-DO" sz="1200" dirty="0">
                <a:effectLst/>
              </a:rPr>
              <a:t>Router#configure terminal </a:t>
            </a:r>
          </a:p>
          <a:p>
            <a:r>
              <a:rPr lang="es-DO" sz="1200" dirty="0">
                <a:effectLst/>
              </a:rPr>
              <a:t>Enter configuration commands, one per line. End with CNTL/Z.</a:t>
            </a:r>
          </a:p>
          <a:p>
            <a:r>
              <a:rPr lang="es-DO" sz="1200" dirty="0">
                <a:effectLst/>
              </a:rPr>
              <a:t>Router(config)#</a:t>
            </a:r>
            <a:r>
              <a:rPr lang="es-DO" sz="1200" b="1" dirty="0">
                <a:effectLst/>
              </a:rPr>
              <a:t>interface fastEthernet 0/0</a:t>
            </a:r>
          </a:p>
          <a:p>
            <a:r>
              <a:rPr lang="es-DO" sz="1200" dirty="0">
                <a:effectLst/>
              </a:rPr>
              <a:t>Router(config-if)#</a:t>
            </a:r>
            <a:r>
              <a:rPr lang="es-DO" sz="1200" dirty="0">
                <a:solidFill>
                  <a:srgbClr val="0070C0"/>
                </a:solidFill>
                <a:effectLst/>
              </a:rPr>
              <a:t>i</a:t>
            </a:r>
            <a:r>
              <a:rPr lang="es-DO" sz="1200" b="1" dirty="0">
                <a:solidFill>
                  <a:srgbClr val="0070C0"/>
                </a:solidFill>
                <a:effectLst/>
              </a:rPr>
              <a:t>p address 192.168.1.1 255.255.255.0</a:t>
            </a:r>
          </a:p>
          <a:p>
            <a:r>
              <a:rPr lang="es-DO" sz="1200" dirty="0">
                <a:effectLst/>
              </a:rPr>
              <a:t>Router(config-if)#no shutdown </a:t>
            </a:r>
          </a:p>
          <a:p>
            <a:r>
              <a:rPr lang="es-DO" sz="1200" dirty="0">
                <a:effectLst/>
              </a:rPr>
              <a:t>Router(config-if)#exit</a:t>
            </a:r>
          </a:p>
        </p:txBody>
      </p:sp>
      <p:sp>
        <p:nvSpPr>
          <p:cNvPr id="5" name="TextBox 4">
            <a:extLst>
              <a:ext uri="{FF2B5EF4-FFF2-40B4-BE49-F238E27FC236}">
                <a16:creationId xmlns:a16="http://schemas.microsoft.com/office/drawing/2014/main" id="{96A6996B-7F6C-49E0-8D10-84980D6AFC5F}"/>
              </a:ext>
            </a:extLst>
          </p:cNvPr>
          <p:cNvSpPr txBox="1"/>
          <p:nvPr/>
        </p:nvSpPr>
        <p:spPr>
          <a:xfrm>
            <a:off x="306331" y="2629443"/>
            <a:ext cx="5467452" cy="738664"/>
          </a:xfrm>
          <a:prstGeom prst="rect">
            <a:avLst/>
          </a:prstGeom>
          <a:noFill/>
        </p:spPr>
        <p:txBody>
          <a:bodyPr wrap="square">
            <a:spAutoFit/>
          </a:bodyPr>
          <a:lstStyle/>
          <a:p>
            <a:r>
              <a:rPr lang="es-DO" sz="1400" dirty="0">
                <a:effectLst/>
              </a:rPr>
              <a:t>Router(config)#</a:t>
            </a:r>
            <a:r>
              <a:rPr lang="es-DO" sz="1400" b="1" dirty="0">
                <a:effectLst/>
              </a:rPr>
              <a:t>interface serial 0/2/0</a:t>
            </a:r>
          </a:p>
          <a:p>
            <a:r>
              <a:rPr lang="es-DO" sz="1400" dirty="0">
                <a:effectLst/>
              </a:rPr>
              <a:t>Router(config-if)#</a:t>
            </a:r>
            <a:r>
              <a:rPr lang="es-DO" sz="1400" b="1" dirty="0">
                <a:solidFill>
                  <a:srgbClr val="0070C0"/>
                </a:solidFill>
                <a:effectLst/>
              </a:rPr>
              <a:t>ip address 162.168.1.1 255.255.0.0</a:t>
            </a:r>
          </a:p>
          <a:p>
            <a:r>
              <a:rPr lang="es-DO" sz="1400" dirty="0">
                <a:effectLst/>
              </a:rPr>
              <a:t>Router(config-if)#no shutdown </a:t>
            </a:r>
          </a:p>
        </p:txBody>
      </p:sp>
      <p:sp>
        <p:nvSpPr>
          <p:cNvPr id="7" name="TextBox 6">
            <a:extLst>
              <a:ext uri="{FF2B5EF4-FFF2-40B4-BE49-F238E27FC236}">
                <a16:creationId xmlns:a16="http://schemas.microsoft.com/office/drawing/2014/main" id="{51A8C65D-1799-4ADF-BA4E-A6F9D9ADB3C1}"/>
              </a:ext>
            </a:extLst>
          </p:cNvPr>
          <p:cNvSpPr txBox="1"/>
          <p:nvPr/>
        </p:nvSpPr>
        <p:spPr>
          <a:xfrm>
            <a:off x="6276279" y="1013510"/>
            <a:ext cx="5802510" cy="1569660"/>
          </a:xfrm>
          <a:prstGeom prst="rect">
            <a:avLst/>
          </a:prstGeom>
          <a:noFill/>
        </p:spPr>
        <p:txBody>
          <a:bodyPr wrap="square">
            <a:spAutoFit/>
          </a:bodyPr>
          <a:lstStyle/>
          <a:p>
            <a:r>
              <a:rPr lang="es-DO" sz="1200" dirty="0">
                <a:effectLst/>
              </a:rPr>
              <a:t>Router&gt;</a:t>
            </a:r>
          </a:p>
          <a:p>
            <a:r>
              <a:rPr lang="es-DO" sz="1200" dirty="0">
                <a:effectLst/>
              </a:rPr>
              <a:t>Router&gt;enable</a:t>
            </a:r>
          </a:p>
          <a:p>
            <a:r>
              <a:rPr lang="es-DO" sz="1200" dirty="0">
                <a:effectLst/>
              </a:rPr>
              <a:t>Router#configure terminal </a:t>
            </a:r>
          </a:p>
          <a:p>
            <a:r>
              <a:rPr lang="es-DO" sz="1200" dirty="0">
                <a:effectLst/>
              </a:rPr>
              <a:t>Enter configuration commands, one per line. End with CNTL/Z.</a:t>
            </a:r>
          </a:p>
          <a:p>
            <a:r>
              <a:rPr lang="es-DO" sz="1200" dirty="0">
                <a:effectLst/>
              </a:rPr>
              <a:t>Router(config)#</a:t>
            </a:r>
            <a:r>
              <a:rPr lang="es-DO" sz="1200" b="1" dirty="0">
                <a:effectLst/>
              </a:rPr>
              <a:t>interface fastEthernet 0/0</a:t>
            </a:r>
          </a:p>
          <a:p>
            <a:r>
              <a:rPr lang="es-DO" sz="1200" dirty="0">
                <a:effectLst/>
              </a:rPr>
              <a:t>Router(config-if)#</a:t>
            </a:r>
            <a:r>
              <a:rPr lang="es-DO" sz="1200" b="1" dirty="0">
                <a:solidFill>
                  <a:srgbClr val="0070C0"/>
                </a:solidFill>
                <a:effectLst/>
              </a:rPr>
              <a:t>ip address 220.168.1.1 255.255.255.0</a:t>
            </a:r>
          </a:p>
          <a:p>
            <a:r>
              <a:rPr lang="es-DO" sz="1200" dirty="0">
                <a:effectLst/>
              </a:rPr>
              <a:t>Router(config-if)#no shutdown </a:t>
            </a:r>
          </a:p>
          <a:p>
            <a:r>
              <a:rPr lang="es-DO" sz="1200" dirty="0">
                <a:effectLst/>
              </a:rPr>
              <a:t>Router(config-if)#exit</a:t>
            </a:r>
          </a:p>
        </p:txBody>
      </p:sp>
      <p:sp>
        <p:nvSpPr>
          <p:cNvPr id="9" name="TextBox 8">
            <a:extLst>
              <a:ext uri="{FF2B5EF4-FFF2-40B4-BE49-F238E27FC236}">
                <a16:creationId xmlns:a16="http://schemas.microsoft.com/office/drawing/2014/main" id="{C7FC9742-397E-43C5-9E12-9663F281D5C3}"/>
              </a:ext>
            </a:extLst>
          </p:cNvPr>
          <p:cNvSpPr txBox="1"/>
          <p:nvPr/>
        </p:nvSpPr>
        <p:spPr>
          <a:xfrm>
            <a:off x="6315468" y="2731199"/>
            <a:ext cx="5724132" cy="738664"/>
          </a:xfrm>
          <a:prstGeom prst="rect">
            <a:avLst/>
          </a:prstGeom>
          <a:noFill/>
        </p:spPr>
        <p:txBody>
          <a:bodyPr wrap="square">
            <a:spAutoFit/>
          </a:bodyPr>
          <a:lstStyle/>
          <a:p>
            <a:r>
              <a:rPr lang="es-DO" sz="1400" dirty="0">
                <a:effectLst/>
              </a:rPr>
              <a:t>Router(config)#</a:t>
            </a:r>
            <a:r>
              <a:rPr lang="es-DO" sz="1400" b="1" dirty="0">
                <a:effectLst/>
              </a:rPr>
              <a:t>interface serial 0/2/0</a:t>
            </a:r>
          </a:p>
          <a:p>
            <a:r>
              <a:rPr lang="en-US" sz="1400" dirty="0">
                <a:effectLst/>
              </a:rPr>
              <a:t>Router(config-if)#</a:t>
            </a:r>
            <a:r>
              <a:rPr lang="en-US" sz="1400" b="1" dirty="0">
                <a:solidFill>
                  <a:srgbClr val="0070C0"/>
                </a:solidFill>
                <a:effectLst/>
              </a:rPr>
              <a:t>ip address 162.168.1.2 255.255.0.0</a:t>
            </a:r>
          </a:p>
          <a:p>
            <a:r>
              <a:rPr lang="en-US" sz="1400" dirty="0">
                <a:effectLst/>
              </a:rPr>
              <a:t>Router(config-if)#no shutdown </a:t>
            </a:r>
            <a:endParaRPr lang="es-DO" sz="1400" dirty="0">
              <a:effectLst/>
            </a:endParaRPr>
          </a:p>
        </p:txBody>
      </p:sp>
      <p:sp>
        <p:nvSpPr>
          <p:cNvPr id="13" name="TextBox 12">
            <a:extLst>
              <a:ext uri="{FF2B5EF4-FFF2-40B4-BE49-F238E27FC236}">
                <a16:creationId xmlns:a16="http://schemas.microsoft.com/office/drawing/2014/main" id="{419D3EDF-F4F3-488D-B31E-1073CBCEFAAC}"/>
              </a:ext>
            </a:extLst>
          </p:cNvPr>
          <p:cNvSpPr txBox="1"/>
          <p:nvPr/>
        </p:nvSpPr>
        <p:spPr>
          <a:xfrm>
            <a:off x="298374" y="5065314"/>
            <a:ext cx="5085806" cy="1200329"/>
          </a:xfrm>
          <a:prstGeom prst="rect">
            <a:avLst/>
          </a:prstGeom>
          <a:noFill/>
        </p:spPr>
        <p:txBody>
          <a:bodyPr wrap="square">
            <a:spAutoFit/>
          </a:bodyPr>
          <a:lstStyle/>
          <a:p>
            <a:r>
              <a:rPr lang="es-DO" sz="1200" dirty="0">
                <a:effectLst/>
              </a:rPr>
              <a:t>Router&gt;</a:t>
            </a:r>
          </a:p>
          <a:p>
            <a:r>
              <a:rPr lang="es-DO" sz="1200" dirty="0">
                <a:effectLst/>
              </a:rPr>
              <a:t>Router&gt;enable</a:t>
            </a:r>
          </a:p>
          <a:p>
            <a:r>
              <a:rPr lang="es-DO" sz="1200" dirty="0">
                <a:effectLst/>
              </a:rPr>
              <a:t>Router#configure terminal </a:t>
            </a:r>
          </a:p>
          <a:p>
            <a:r>
              <a:rPr lang="es-DO" sz="1200" dirty="0">
                <a:effectLst/>
              </a:rPr>
              <a:t>Enter configuration commands, one per line. End with CNTL/Z.</a:t>
            </a:r>
          </a:p>
          <a:p>
            <a:r>
              <a:rPr lang="es-DO" sz="1200" dirty="0">
                <a:effectLst/>
              </a:rPr>
              <a:t>Router(config)#</a:t>
            </a:r>
            <a:r>
              <a:rPr lang="es-DO" sz="1200" b="1" dirty="0">
                <a:solidFill>
                  <a:srgbClr val="00B050"/>
                </a:solidFill>
                <a:effectLst/>
              </a:rPr>
              <a:t>ip route 220.168.1.0 255.255.255.0 162.168.1.2</a:t>
            </a:r>
          </a:p>
          <a:p>
            <a:r>
              <a:rPr lang="es-DO" sz="1200" dirty="0">
                <a:effectLst/>
              </a:rPr>
              <a:t>Router(config)#exit</a:t>
            </a:r>
            <a:endParaRPr lang="es-DO" sz="1200" dirty="0"/>
          </a:p>
        </p:txBody>
      </p:sp>
      <p:sp>
        <p:nvSpPr>
          <p:cNvPr id="15" name="TextBox 14">
            <a:extLst>
              <a:ext uri="{FF2B5EF4-FFF2-40B4-BE49-F238E27FC236}">
                <a16:creationId xmlns:a16="http://schemas.microsoft.com/office/drawing/2014/main" id="{2B91946C-F4A7-4179-A953-1D984088166F}"/>
              </a:ext>
            </a:extLst>
          </p:cNvPr>
          <p:cNvSpPr txBox="1"/>
          <p:nvPr/>
        </p:nvSpPr>
        <p:spPr>
          <a:xfrm>
            <a:off x="6356723" y="5042012"/>
            <a:ext cx="5085806" cy="1200329"/>
          </a:xfrm>
          <a:prstGeom prst="rect">
            <a:avLst/>
          </a:prstGeom>
          <a:noFill/>
        </p:spPr>
        <p:txBody>
          <a:bodyPr wrap="square">
            <a:spAutoFit/>
          </a:bodyPr>
          <a:lstStyle/>
          <a:p>
            <a:r>
              <a:rPr lang="es-DO" sz="1200" dirty="0">
                <a:effectLst/>
              </a:rPr>
              <a:t>Router&gt;enable</a:t>
            </a:r>
          </a:p>
          <a:p>
            <a:r>
              <a:rPr lang="es-DO" sz="1200" dirty="0">
                <a:effectLst/>
              </a:rPr>
              <a:t>Router#configure terminal</a:t>
            </a:r>
          </a:p>
          <a:p>
            <a:r>
              <a:rPr lang="es-DO" sz="1200" dirty="0">
                <a:effectLst/>
              </a:rPr>
              <a:t>Enter configuration commands, one per line. End with CNTL/Z.</a:t>
            </a:r>
          </a:p>
          <a:p>
            <a:r>
              <a:rPr lang="es-DO" sz="1200" dirty="0">
                <a:effectLst/>
              </a:rPr>
              <a:t>Router(config)#</a:t>
            </a:r>
            <a:r>
              <a:rPr lang="es-DO" sz="1200" b="1" dirty="0">
                <a:solidFill>
                  <a:srgbClr val="00B050"/>
                </a:solidFill>
                <a:effectLst/>
              </a:rPr>
              <a:t>ip route 192.168.1.0 255.255.0.0 </a:t>
            </a:r>
            <a:r>
              <a:rPr lang="es-DO" sz="1200" b="1" dirty="0">
                <a:solidFill>
                  <a:srgbClr val="00B050"/>
                </a:solidFill>
              </a:rPr>
              <a:t> 162.168.1.1</a:t>
            </a:r>
            <a:endParaRPr lang="es-DO" sz="1200" b="1" dirty="0">
              <a:solidFill>
                <a:srgbClr val="00B050"/>
              </a:solidFill>
              <a:effectLst/>
            </a:endParaRPr>
          </a:p>
          <a:p>
            <a:r>
              <a:rPr lang="es-DO" sz="1200" dirty="0">
                <a:effectLst/>
              </a:rPr>
              <a:t>Router(config)#exit</a:t>
            </a:r>
          </a:p>
          <a:p>
            <a:r>
              <a:rPr lang="es-DO" sz="1200" dirty="0">
                <a:effectLst/>
              </a:rPr>
              <a:t>Router#</a:t>
            </a:r>
            <a:endParaRPr lang="es-DO" sz="1200" dirty="0"/>
          </a:p>
        </p:txBody>
      </p:sp>
      <p:pic>
        <p:nvPicPr>
          <p:cNvPr id="1026" name="Picture 2" descr="Cisco Router Icon #278609 - Free Icons Library">
            <a:extLst>
              <a:ext uri="{FF2B5EF4-FFF2-40B4-BE49-F238E27FC236}">
                <a16:creationId xmlns:a16="http://schemas.microsoft.com/office/drawing/2014/main" id="{791128A1-E16E-43B2-9B97-521F776D319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06331" y="213261"/>
            <a:ext cx="1105167" cy="7349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531453B-4BB4-47F8-B86A-8DAA968EE438}"/>
              </a:ext>
            </a:extLst>
          </p:cNvPr>
          <p:cNvSpPr txBox="1"/>
          <p:nvPr/>
        </p:nvSpPr>
        <p:spPr>
          <a:xfrm>
            <a:off x="1463396" y="348032"/>
            <a:ext cx="1625619" cy="400110"/>
          </a:xfrm>
          <a:prstGeom prst="rect">
            <a:avLst/>
          </a:prstGeom>
          <a:noFill/>
        </p:spPr>
        <p:txBody>
          <a:bodyPr wrap="square" rtlCol="0">
            <a:spAutoFit/>
          </a:bodyPr>
          <a:lstStyle/>
          <a:p>
            <a:r>
              <a:rPr lang="en-US" sz="2000" b="1" dirty="0">
                <a:solidFill>
                  <a:srgbClr val="478CB4"/>
                </a:solidFill>
                <a:effectLst>
                  <a:outerShdw blurRad="38100" dist="38100" dir="2700000" algn="tl">
                    <a:srgbClr val="000000">
                      <a:alpha val="43137"/>
                    </a:srgbClr>
                  </a:outerShdw>
                </a:effectLst>
              </a:rPr>
              <a:t>Router # 1</a:t>
            </a:r>
            <a:endParaRPr lang="es-DO" sz="2000" b="1" dirty="0">
              <a:solidFill>
                <a:srgbClr val="478CB4"/>
              </a:solidFill>
              <a:effectLst>
                <a:outerShdw blurRad="38100" dist="38100" dir="2700000" algn="tl">
                  <a:srgbClr val="000000">
                    <a:alpha val="43137"/>
                  </a:srgbClr>
                </a:outerShdw>
              </a:effectLst>
            </a:endParaRPr>
          </a:p>
        </p:txBody>
      </p:sp>
      <p:pic>
        <p:nvPicPr>
          <p:cNvPr id="18" name="Picture 2" descr="Cisco Router Icon #278609 - Free Icons Library">
            <a:extLst>
              <a:ext uri="{FF2B5EF4-FFF2-40B4-BE49-F238E27FC236}">
                <a16:creationId xmlns:a16="http://schemas.microsoft.com/office/drawing/2014/main" id="{78B730DB-3741-4015-B126-169F128B987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08441" y="157390"/>
            <a:ext cx="1105167" cy="73493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BCAF898-27AF-4B35-9F07-4F1D6CF36CDC}"/>
              </a:ext>
            </a:extLst>
          </p:cNvPr>
          <p:cNvSpPr txBox="1"/>
          <p:nvPr/>
        </p:nvSpPr>
        <p:spPr>
          <a:xfrm>
            <a:off x="7224398" y="305695"/>
            <a:ext cx="1625619" cy="400110"/>
          </a:xfrm>
          <a:prstGeom prst="rect">
            <a:avLst/>
          </a:prstGeom>
          <a:noFill/>
        </p:spPr>
        <p:txBody>
          <a:bodyPr wrap="square" rtlCol="0">
            <a:spAutoFit/>
          </a:bodyPr>
          <a:lstStyle/>
          <a:p>
            <a:r>
              <a:rPr lang="en-US" sz="2000" b="1" dirty="0">
                <a:solidFill>
                  <a:srgbClr val="478CB4"/>
                </a:solidFill>
                <a:effectLst>
                  <a:outerShdw blurRad="38100" dist="38100" dir="2700000" algn="tl">
                    <a:srgbClr val="000000">
                      <a:alpha val="43137"/>
                    </a:srgbClr>
                  </a:outerShdw>
                </a:effectLst>
              </a:rPr>
              <a:t>Router # 2</a:t>
            </a:r>
            <a:endParaRPr lang="es-DO" sz="2000" b="1" dirty="0">
              <a:solidFill>
                <a:srgbClr val="478CB4"/>
              </a:solidFill>
              <a:effectLst>
                <a:outerShdw blurRad="38100" dist="38100" dir="2700000" algn="tl">
                  <a:srgbClr val="000000">
                    <a:alpha val="43137"/>
                  </a:srgbClr>
                </a:outerShdw>
              </a:effectLst>
            </a:endParaRPr>
          </a:p>
        </p:txBody>
      </p:sp>
      <p:pic>
        <p:nvPicPr>
          <p:cNvPr id="20" name="Picture 2" descr="Cisco Router Icon #278609 - Free Icons Library">
            <a:extLst>
              <a:ext uri="{FF2B5EF4-FFF2-40B4-BE49-F238E27FC236}">
                <a16:creationId xmlns:a16="http://schemas.microsoft.com/office/drawing/2014/main" id="{88F45D83-D235-4859-B159-E72955FE5CD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98374" y="3888469"/>
            <a:ext cx="1105167" cy="734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isco Router Icon #278609 - Free Icons Library">
            <a:extLst>
              <a:ext uri="{FF2B5EF4-FFF2-40B4-BE49-F238E27FC236}">
                <a16:creationId xmlns:a16="http://schemas.microsoft.com/office/drawing/2014/main" id="{C2B95139-951D-44A3-A3DC-EF5E55B68A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78292" y="3888469"/>
            <a:ext cx="1105167" cy="73493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AB77D383-94FA-4612-8977-E53313BF0590}"/>
              </a:ext>
            </a:extLst>
          </p:cNvPr>
          <p:cNvCxnSpPr>
            <a:cxnSpLocks/>
          </p:cNvCxnSpPr>
          <p:nvPr/>
        </p:nvCxnSpPr>
        <p:spPr>
          <a:xfrm flipV="1">
            <a:off x="1527898" y="4342913"/>
            <a:ext cx="1966199" cy="6169"/>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D540164-E99E-483D-835E-87B9B0EDCE80}"/>
              </a:ext>
            </a:extLst>
          </p:cNvPr>
          <p:cNvCxnSpPr>
            <a:cxnSpLocks/>
          </p:cNvCxnSpPr>
          <p:nvPr/>
        </p:nvCxnSpPr>
        <p:spPr>
          <a:xfrm flipH="1" flipV="1">
            <a:off x="1451601" y="4059058"/>
            <a:ext cx="1765604" cy="1"/>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pic>
        <p:nvPicPr>
          <p:cNvPr id="26" name="Picture 2" descr="Cisco Router Icon #278609 - Free Icons Library">
            <a:extLst>
              <a:ext uri="{FF2B5EF4-FFF2-40B4-BE49-F238E27FC236}">
                <a16:creationId xmlns:a16="http://schemas.microsoft.com/office/drawing/2014/main" id="{A569C3D0-052C-428A-A9E0-5D31B1C822E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315468" y="3975445"/>
            <a:ext cx="1230407" cy="8182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isco Router Icon #278609 - Free Icons Library">
            <a:extLst>
              <a:ext uri="{FF2B5EF4-FFF2-40B4-BE49-F238E27FC236}">
                <a16:creationId xmlns:a16="http://schemas.microsoft.com/office/drawing/2014/main" id="{16784D60-1D1E-4E50-8872-F88D92F0A39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650955" y="3933586"/>
            <a:ext cx="1272087" cy="84593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4E5C441C-7C88-40C8-BE8D-97ED7CAEE870}"/>
              </a:ext>
            </a:extLst>
          </p:cNvPr>
          <p:cNvCxnSpPr>
            <a:cxnSpLocks/>
          </p:cNvCxnSpPr>
          <p:nvPr/>
        </p:nvCxnSpPr>
        <p:spPr>
          <a:xfrm flipV="1">
            <a:off x="7715613" y="4486951"/>
            <a:ext cx="1966199" cy="6169"/>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DA1D6-2F0B-454F-A956-1F1F1FAD16FB}"/>
              </a:ext>
            </a:extLst>
          </p:cNvPr>
          <p:cNvCxnSpPr>
            <a:cxnSpLocks/>
          </p:cNvCxnSpPr>
          <p:nvPr/>
        </p:nvCxnSpPr>
        <p:spPr>
          <a:xfrm flipH="1" flipV="1">
            <a:off x="7715613" y="4155319"/>
            <a:ext cx="1765604" cy="1"/>
          </a:xfrm>
          <a:prstGeom prst="straightConnector1">
            <a:avLst/>
          </a:prstGeom>
          <a:ln w="57150">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013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corte de pantal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8124"/>
            <a:ext cx="12192000" cy="5909432"/>
          </a:xfrm>
          <a:prstGeom prst="rect">
            <a:avLst/>
          </a:prstGeom>
        </p:spPr>
      </p:pic>
      <p:sp>
        <p:nvSpPr>
          <p:cNvPr id="3" name="CuadroTexto 2"/>
          <p:cNvSpPr txBox="1"/>
          <p:nvPr/>
        </p:nvSpPr>
        <p:spPr>
          <a:xfrm>
            <a:off x="182880" y="191589"/>
            <a:ext cx="12009120" cy="369332"/>
          </a:xfrm>
          <a:prstGeom prst="rect">
            <a:avLst/>
          </a:prstGeom>
          <a:noFill/>
        </p:spPr>
        <p:txBody>
          <a:bodyPr wrap="square" rtlCol="0">
            <a:spAutoFit/>
          </a:bodyPr>
          <a:lstStyle/>
          <a:p>
            <a:pPr algn="ctr"/>
            <a:r>
              <a:rPr lang="en-US" sz="1800" b="1" dirty="0"/>
              <a:t>A los Computadores les asignamos las IP como vez mas abajo mas la puerta de Enlace.</a:t>
            </a:r>
            <a:endParaRPr lang="es-ES" sz="1800" b="1" dirty="0"/>
          </a:p>
        </p:txBody>
      </p:sp>
    </p:spTree>
    <p:extLst>
      <p:ext uri="{BB962C8B-B14F-4D97-AF65-F5344CB8AC3E}">
        <p14:creationId xmlns:p14="http://schemas.microsoft.com/office/powerpoint/2010/main" val="2297362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3380-1157-483B-BE3E-9277070881DF}"/>
              </a:ext>
            </a:extLst>
          </p:cNvPr>
          <p:cNvSpPr txBox="1"/>
          <p:nvPr/>
        </p:nvSpPr>
        <p:spPr>
          <a:xfrm>
            <a:off x="628525" y="167268"/>
            <a:ext cx="10834929" cy="523220"/>
          </a:xfrm>
          <a:prstGeom prst="rect">
            <a:avLst/>
          </a:prstGeom>
          <a:noFill/>
        </p:spPr>
        <p:txBody>
          <a:bodyPr wrap="square" rtlCol="0">
            <a:spAutoFit/>
          </a:bodyPr>
          <a:lstStyle/>
          <a:p>
            <a:pPr algn="ctr"/>
            <a:r>
              <a:rPr lang="en-US" sz="2800" b="1" u="sng" dirty="0">
                <a:effectLst>
                  <a:outerShdw blurRad="38100" dist="38100" dir="2700000" algn="tl">
                    <a:srgbClr val="000000">
                      <a:alpha val="43137"/>
                    </a:srgbClr>
                  </a:outerShdw>
                </a:effectLst>
              </a:rPr>
              <a:t>Enrutamiento Estatico Funcionando entre Redes Diferentes.</a:t>
            </a:r>
            <a:endParaRPr lang="es-DO" sz="2800" b="1" u="sng" dirty="0">
              <a:effectLst>
                <a:outerShdw blurRad="38100" dist="38100" dir="2700000" algn="tl">
                  <a:srgbClr val="000000">
                    <a:alpha val="43137"/>
                  </a:srgbClr>
                </a:outerShdw>
              </a:effectLst>
            </a:endParaRPr>
          </a:p>
        </p:txBody>
      </p:sp>
      <p:pic>
        <p:nvPicPr>
          <p:cNvPr id="3" name="Imagen 2">
            <a:extLst>
              <a:ext uri="{FF2B5EF4-FFF2-40B4-BE49-F238E27FC236}">
                <a16:creationId xmlns:a16="http://schemas.microsoft.com/office/drawing/2014/main" id="{AA8FBB7D-256C-FC37-E20D-ABD4A226DD47}"/>
              </a:ext>
            </a:extLst>
          </p:cNvPr>
          <p:cNvPicPr>
            <a:picLocks noChangeAspect="1"/>
          </p:cNvPicPr>
          <p:nvPr/>
        </p:nvPicPr>
        <p:blipFill>
          <a:blip r:embed="rId2"/>
          <a:stretch>
            <a:fillRect/>
          </a:stretch>
        </p:blipFill>
        <p:spPr>
          <a:xfrm>
            <a:off x="628525" y="1333415"/>
            <a:ext cx="11218797" cy="4955123"/>
          </a:xfrm>
          <a:prstGeom prst="rect">
            <a:avLst/>
          </a:prstGeom>
        </p:spPr>
      </p:pic>
    </p:spTree>
    <p:extLst>
      <p:ext uri="{BB962C8B-B14F-4D97-AF65-F5344CB8AC3E}">
        <p14:creationId xmlns:p14="http://schemas.microsoft.com/office/powerpoint/2010/main" val="16507988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9BD70FF8-BFB6-1339-831B-8663623DC81B}"/>
              </a:ext>
            </a:extLst>
          </p:cNvPr>
          <p:cNvPicPr>
            <a:picLocks noChangeAspect="1"/>
          </p:cNvPicPr>
          <p:nvPr/>
        </p:nvPicPr>
        <p:blipFill>
          <a:blip r:embed="rId2"/>
          <a:stretch>
            <a:fillRect/>
          </a:stretch>
        </p:blipFill>
        <p:spPr>
          <a:xfrm>
            <a:off x="425975" y="1397745"/>
            <a:ext cx="5443838" cy="5288964"/>
          </a:xfrm>
          <a:prstGeom prst="rect">
            <a:avLst/>
          </a:prstGeom>
        </p:spPr>
      </p:pic>
      <p:pic>
        <p:nvPicPr>
          <p:cNvPr id="8" name="Imagen 7">
            <a:extLst>
              <a:ext uri="{FF2B5EF4-FFF2-40B4-BE49-F238E27FC236}">
                <a16:creationId xmlns:a16="http://schemas.microsoft.com/office/drawing/2014/main" id="{B12400A3-8DC3-3EC5-3B49-363AEEC02116}"/>
              </a:ext>
            </a:extLst>
          </p:cNvPr>
          <p:cNvPicPr>
            <a:picLocks noChangeAspect="1"/>
          </p:cNvPicPr>
          <p:nvPr/>
        </p:nvPicPr>
        <p:blipFill>
          <a:blip r:embed="rId3"/>
          <a:stretch>
            <a:fillRect/>
          </a:stretch>
        </p:blipFill>
        <p:spPr>
          <a:xfrm>
            <a:off x="6096000" y="1382346"/>
            <a:ext cx="5443838" cy="5319762"/>
          </a:xfrm>
          <a:prstGeom prst="rect">
            <a:avLst/>
          </a:prstGeom>
        </p:spPr>
      </p:pic>
      <p:sp>
        <p:nvSpPr>
          <p:cNvPr id="6" name="TextBox 5">
            <a:extLst>
              <a:ext uri="{FF2B5EF4-FFF2-40B4-BE49-F238E27FC236}">
                <a16:creationId xmlns:a16="http://schemas.microsoft.com/office/drawing/2014/main" id="{0189AADD-F676-42CA-BAF6-28A6C9B3EF37}"/>
              </a:ext>
            </a:extLst>
          </p:cNvPr>
          <p:cNvSpPr txBox="1"/>
          <p:nvPr/>
        </p:nvSpPr>
        <p:spPr>
          <a:xfrm>
            <a:off x="182158" y="128910"/>
            <a:ext cx="11626665" cy="923330"/>
          </a:xfrm>
          <a:prstGeom prst="rect">
            <a:avLst/>
          </a:prstGeom>
          <a:noFill/>
        </p:spPr>
        <p:txBody>
          <a:bodyPr wrap="square" rtlCol="0">
            <a:spAutoFit/>
          </a:bodyPr>
          <a:lstStyle/>
          <a:p>
            <a:pPr algn="just"/>
            <a:r>
              <a:rPr lang="en-US" sz="1800" b="1" dirty="0"/>
              <a:t>En el Servidor DNS, entramos a </a:t>
            </a:r>
            <a:r>
              <a:rPr lang="en-US" sz="1800" b="1" dirty="0">
                <a:solidFill>
                  <a:srgbClr val="00B0F0"/>
                </a:solidFill>
              </a:rPr>
              <a:t>Services</a:t>
            </a:r>
            <a:r>
              <a:rPr lang="en-US" sz="1800" b="1" dirty="0"/>
              <a:t>, y Desactivo todos los demas Servidores menos el DNS, Asigno nombre de dominio en nuestro caso </a:t>
            </a:r>
            <a:r>
              <a:rPr lang="en-US" sz="1800" b="1" dirty="0">
                <a:hlinkClick r:id="rId4"/>
              </a:rPr>
              <a:t>www.ip.com</a:t>
            </a:r>
            <a:r>
              <a:rPr lang="en-US" sz="1800" b="1" dirty="0"/>
              <a:t>, y le Asigno la ip que es la = </a:t>
            </a:r>
            <a:r>
              <a:rPr lang="en-US" sz="1800" b="1" dirty="0">
                <a:solidFill>
                  <a:srgbClr val="0070C0"/>
                </a:solidFill>
              </a:rPr>
              <a:t>192.168.1.251</a:t>
            </a:r>
            <a:r>
              <a:rPr lang="en-US" sz="1800" b="1" dirty="0"/>
              <a:t> que sera la del Servidor Web, en la parte de Desktop, vamos asignarle su IP estatica = </a:t>
            </a:r>
            <a:r>
              <a:rPr lang="en-US" sz="1800" b="1" dirty="0">
                <a:solidFill>
                  <a:srgbClr val="0070C0"/>
                </a:solidFill>
              </a:rPr>
              <a:t>192,168.1.250</a:t>
            </a:r>
            <a:r>
              <a:rPr lang="en-US" sz="1800" b="1" dirty="0"/>
              <a:t>, mascara =</a:t>
            </a:r>
            <a:r>
              <a:rPr lang="en-US" sz="1800" b="1" dirty="0">
                <a:solidFill>
                  <a:srgbClr val="0070C0"/>
                </a:solidFill>
              </a:rPr>
              <a:t>255.255.255.0</a:t>
            </a:r>
            <a:r>
              <a:rPr lang="en-US" sz="1800" b="1" dirty="0"/>
              <a:t>, y gateway = </a:t>
            </a:r>
            <a:r>
              <a:rPr lang="en-US" sz="1800" b="1" dirty="0">
                <a:solidFill>
                  <a:srgbClr val="0070C0"/>
                </a:solidFill>
              </a:rPr>
              <a:t>192.168.1.1</a:t>
            </a:r>
            <a:endParaRPr lang="es-DO" sz="1800" b="1" dirty="0">
              <a:solidFill>
                <a:srgbClr val="0070C0"/>
              </a:solidFill>
            </a:endParaRPr>
          </a:p>
        </p:txBody>
      </p:sp>
      <p:sp>
        <p:nvSpPr>
          <p:cNvPr id="2" name="Elipse 1"/>
          <p:cNvSpPr/>
          <p:nvPr/>
        </p:nvSpPr>
        <p:spPr>
          <a:xfrm>
            <a:off x="425975" y="1452349"/>
            <a:ext cx="915145" cy="25453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p:cNvSpPr/>
          <p:nvPr/>
        </p:nvSpPr>
        <p:spPr>
          <a:xfrm>
            <a:off x="6238947" y="1452349"/>
            <a:ext cx="915145" cy="25453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20291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48FDBF93-A855-417B-BB00-72AC538C6208}"/>
              </a:ext>
            </a:extLst>
          </p:cNvPr>
          <p:cNvPicPr>
            <a:picLocks noChangeAspect="1"/>
          </p:cNvPicPr>
          <p:nvPr/>
        </p:nvPicPr>
        <p:blipFill>
          <a:blip r:embed="rId2"/>
          <a:stretch>
            <a:fillRect/>
          </a:stretch>
        </p:blipFill>
        <p:spPr>
          <a:xfrm>
            <a:off x="611195" y="1514279"/>
            <a:ext cx="5325218" cy="5191850"/>
          </a:xfrm>
          <a:prstGeom prst="rect">
            <a:avLst/>
          </a:prstGeom>
        </p:spPr>
      </p:pic>
      <p:sp>
        <p:nvSpPr>
          <p:cNvPr id="6" name="TextBox 5">
            <a:extLst>
              <a:ext uri="{FF2B5EF4-FFF2-40B4-BE49-F238E27FC236}">
                <a16:creationId xmlns:a16="http://schemas.microsoft.com/office/drawing/2014/main" id="{D84B266D-7375-4273-8804-0577239D56AD}"/>
              </a:ext>
            </a:extLst>
          </p:cNvPr>
          <p:cNvSpPr txBox="1"/>
          <p:nvPr/>
        </p:nvSpPr>
        <p:spPr>
          <a:xfrm>
            <a:off x="189571" y="168347"/>
            <a:ext cx="11719931" cy="1200329"/>
          </a:xfrm>
          <a:prstGeom prst="rect">
            <a:avLst/>
          </a:prstGeom>
          <a:noFill/>
        </p:spPr>
        <p:txBody>
          <a:bodyPr wrap="square" rtlCol="0">
            <a:spAutoFit/>
          </a:bodyPr>
          <a:lstStyle/>
          <a:p>
            <a:pPr algn="just"/>
            <a:r>
              <a:rPr lang="en-US" sz="1800" b="1" dirty="0"/>
              <a:t>En el Servitor Web, vamos a </a:t>
            </a:r>
            <a:r>
              <a:rPr lang="en-US" sz="1800" b="1" dirty="0">
                <a:solidFill>
                  <a:srgbClr val="00B0F0"/>
                </a:solidFill>
              </a:rPr>
              <a:t>Servicios</a:t>
            </a:r>
            <a:r>
              <a:rPr lang="en-US" sz="1800" b="1" dirty="0"/>
              <a:t>, Desactivo todos los demas Servidores menos HTTP, Asigno la IP estatica = </a:t>
            </a:r>
            <a:r>
              <a:rPr lang="en-US" sz="1800" b="1" dirty="0">
                <a:solidFill>
                  <a:srgbClr val="0070C0"/>
                </a:solidFill>
              </a:rPr>
              <a:t>192.168.1.251</a:t>
            </a:r>
            <a:r>
              <a:rPr lang="en-US" sz="1800" b="1" dirty="0"/>
              <a:t>, mascara = </a:t>
            </a:r>
            <a:r>
              <a:rPr lang="en-US" sz="1800" b="1" dirty="0">
                <a:solidFill>
                  <a:srgbClr val="0070C0"/>
                </a:solidFill>
              </a:rPr>
              <a:t>255.255.255.0</a:t>
            </a:r>
            <a:r>
              <a:rPr lang="en-US" sz="1800" b="1" dirty="0"/>
              <a:t>, gateway =</a:t>
            </a:r>
            <a:r>
              <a:rPr lang="en-US" sz="1800" b="1" dirty="0">
                <a:solidFill>
                  <a:srgbClr val="0070C0"/>
                </a:solidFill>
              </a:rPr>
              <a:t>192.168.1.1</a:t>
            </a:r>
            <a:r>
              <a:rPr lang="en-US" sz="1800" b="1" dirty="0"/>
              <a:t> y la IP del DNS = </a:t>
            </a:r>
            <a:r>
              <a:rPr lang="en-US" sz="1800" b="1" dirty="0">
                <a:solidFill>
                  <a:srgbClr val="0070C0"/>
                </a:solidFill>
              </a:rPr>
              <a:t>192.168.1.250</a:t>
            </a:r>
            <a:r>
              <a:rPr lang="en-US" sz="1800" b="1" dirty="0"/>
              <a:t>, y vamos a donde dice  HTTP y con el codigo que les pase en el archivo </a:t>
            </a:r>
            <a:r>
              <a:rPr lang="en-US" sz="1800" b="1" dirty="0">
                <a:solidFill>
                  <a:srgbClr val="FF0000"/>
                </a:solidFill>
              </a:rPr>
              <a:t>index.html</a:t>
            </a:r>
            <a:r>
              <a:rPr lang="en-US" sz="1800" b="1" dirty="0"/>
              <a:t>. O 	el codigo que esta en esta diapositiva, lo pegamos aqui.</a:t>
            </a:r>
            <a:endParaRPr lang="es-DO" sz="1800" b="1" dirty="0"/>
          </a:p>
        </p:txBody>
      </p:sp>
      <p:sp>
        <p:nvSpPr>
          <p:cNvPr id="7" name="Elipse 6"/>
          <p:cNvSpPr/>
          <p:nvPr/>
        </p:nvSpPr>
        <p:spPr>
          <a:xfrm>
            <a:off x="539186" y="1497803"/>
            <a:ext cx="915145" cy="25453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p:cNvSpPr/>
          <p:nvPr/>
        </p:nvSpPr>
        <p:spPr>
          <a:xfrm>
            <a:off x="6274640" y="1497803"/>
            <a:ext cx="915145" cy="25453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72D02D5-B81A-8BF0-45AF-DA3CD9833EAD}"/>
              </a:ext>
            </a:extLst>
          </p:cNvPr>
          <p:cNvPicPr>
            <a:picLocks noChangeAspect="1"/>
          </p:cNvPicPr>
          <p:nvPr/>
        </p:nvPicPr>
        <p:blipFill>
          <a:blip r:embed="rId3"/>
          <a:stretch>
            <a:fillRect/>
          </a:stretch>
        </p:blipFill>
        <p:spPr>
          <a:xfrm>
            <a:off x="6603302" y="1481856"/>
            <a:ext cx="5306200" cy="5207797"/>
          </a:xfrm>
          <a:prstGeom prst="rect">
            <a:avLst/>
          </a:prstGeom>
        </p:spPr>
      </p:pic>
    </p:spTree>
    <p:extLst>
      <p:ext uri="{BB962C8B-B14F-4D97-AF65-F5344CB8AC3E}">
        <p14:creationId xmlns:p14="http://schemas.microsoft.com/office/powerpoint/2010/main" val="299999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60" y="800416"/>
            <a:ext cx="6268604" cy="500602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21267" y="1"/>
            <a:ext cx="3859722" cy="547369"/>
          </a:xfrm>
          <a:prstGeom prst="rect">
            <a:avLst/>
          </a:prstGeom>
        </p:spPr>
        <p:txBody>
          <a:bodyPr wrap="none" lIns="95097" tIns="47549" rIns="95097" bIns="47549">
            <a:spAutoFit/>
          </a:bodyPr>
          <a:lstStyle/>
          <a:p>
            <a:r>
              <a:rPr lang="es-ES" sz="2933" b="1" dirty="0">
                <a:solidFill>
                  <a:srgbClr val="002060"/>
                </a:solidFill>
                <a:latin typeface="Arial" panose="020B0604020202020204" pitchFamily="34" charset="0"/>
              </a:rPr>
              <a:t>Redes convergentes</a:t>
            </a:r>
          </a:p>
        </p:txBody>
      </p:sp>
      <p:sp>
        <p:nvSpPr>
          <p:cNvPr id="4" name="CuadroTexto 3">
            <a:extLst>
              <a:ext uri="{FF2B5EF4-FFF2-40B4-BE49-F238E27FC236}">
                <a16:creationId xmlns:a16="http://schemas.microsoft.com/office/drawing/2014/main" id="{5B1E8831-32C4-C841-DEA5-6C6BCF3889A3}"/>
              </a:ext>
            </a:extLst>
          </p:cNvPr>
          <p:cNvSpPr txBox="1"/>
          <p:nvPr/>
        </p:nvSpPr>
        <p:spPr>
          <a:xfrm>
            <a:off x="6431763" y="657733"/>
            <a:ext cx="5538970" cy="2585323"/>
          </a:xfrm>
          <a:prstGeom prst="rect">
            <a:avLst/>
          </a:prstGeom>
          <a:noFill/>
        </p:spPr>
        <p:txBody>
          <a:bodyPr wrap="square">
            <a:spAutoFit/>
          </a:bodyPr>
          <a:lstStyle/>
          <a:p>
            <a:pPr algn="just"/>
            <a:r>
              <a:rPr lang="es-ES" b="0" i="0" dirty="0">
                <a:solidFill>
                  <a:srgbClr val="374151"/>
                </a:solidFill>
                <a:effectLst/>
                <a:latin typeface="Söhne"/>
              </a:rPr>
              <a:t>Las "</a:t>
            </a:r>
            <a:r>
              <a:rPr lang="es-ES" b="1" i="0" dirty="0">
                <a:effectLst/>
                <a:latin typeface="Söhne"/>
              </a:rPr>
              <a:t>redes convergentes" </a:t>
            </a:r>
            <a:r>
              <a:rPr lang="es-ES" b="0" i="0" dirty="0">
                <a:solidFill>
                  <a:srgbClr val="374151"/>
                </a:solidFill>
                <a:effectLst/>
                <a:latin typeface="Söhne"/>
              </a:rPr>
              <a:t>se refieren a la integración de diferentes tipos de servicios de comunicación y datos en una sola infraestructura de red. Esto implica la convergencia de servicios que tradicionalmente se entregaban a través de redes separadas, como voz, datos y video, en una única plataforma de comunicación. El objetivo principal de las redes convergentes es mejorar la eficiencia, reducir costos y ofrecer una experiencia de usuario más integrada y fluida.</a:t>
            </a:r>
            <a:endParaRPr lang="es-DO" dirty="0"/>
          </a:p>
        </p:txBody>
      </p:sp>
      <p:sp>
        <p:nvSpPr>
          <p:cNvPr id="6" name="CuadroTexto 5">
            <a:extLst>
              <a:ext uri="{FF2B5EF4-FFF2-40B4-BE49-F238E27FC236}">
                <a16:creationId xmlns:a16="http://schemas.microsoft.com/office/drawing/2014/main" id="{699D6077-F8E1-DA4F-1607-A307683BE2D3}"/>
              </a:ext>
            </a:extLst>
          </p:cNvPr>
          <p:cNvSpPr txBox="1"/>
          <p:nvPr/>
        </p:nvSpPr>
        <p:spPr>
          <a:xfrm>
            <a:off x="6431763" y="3522611"/>
            <a:ext cx="5538970" cy="3046988"/>
          </a:xfrm>
          <a:prstGeom prst="rect">
            <a:avLst/>
          </a:prstGeom>
          <a:noFill/>
        </p:spPr>
        <p:txBody>
          <a:bodyPr wrap="square">
            <a:spAutoFit/>
          </a:bodyPr>
          <a:lstStyle/>
          <a:p>
            <a:pPr algn="just"/>
            <a:r>
              <a:rPr lang="es-ES" sz="1200" b="1" dirty="0"/>
              <a:t>Voz sobre IP (VoIP): </a:t>
            </a:r>
            <a:r>
              <a:rPr lang="es-ES" sz="1200" dirty="0"/>
              <a:t>La convergencia de servicios de voz tradicionales en la infraestructura de redes de datos, permitiendo llamadas telefónicas a través de la Internet.</a:t>
            </a:r>
          </a:p>
          <a:p>
            <a:pPr algn="just"/>
            <a:endParaRPr lang="es-ES" sz="1200" dirty="0"/>
          </a:p>
          <a:p>
            <a:pPr algn="just"/>
            <a:r>
              <a:rPr lang="es-ES" sz="1200" b="1" dirty="0"/>
              <a:t>Video sobre IP: </a:t>
            </a:r>
            <a:r>
              <a:rPr lang="es-ES" sz="1200" dirty="0"/>
              <a:t>La transmisión de video a través de redes IP, lo que permite la videoconferencia y la transmisión de contenido multimedia en tiempo real.</a:t>
            </a:r>
          </a:p>
          <a:p>
            <a:pPr algn="just"/>
            <a:endParaRPr lang="es-ES" sz="1200" dirty="0"/>
          </a:p>
          <a:p>
            <a:pPr algn="just"/>
            <a:r>
              <a:rPr lang="es-ES" sz="1200" b="1" dirty="0"/>
              <a:t>Mensajería unificada: </a:t>
            </a:r>
            <a:r>
              <a:rPr lang="es-ES" sz="1200" dirty="0"/>
              <a:t>La integración de correo electrónico, mensajes de voz y fax en un solo sistema de comunicación.</a:t>
            </a:r>
          </a:p>
          <a:p>
            <a:pPr algn="just"/>
            <a:endParaRPr lang="es-ES" sz="1200" dirty="0"/>
          </a:p>
          <a:p>
            <a:pPr algn="just"/>
            <a:r>
              <a:rPr lang="es-ES" sz="1200" b="1" dirty="0"/>
              <a:t>Movilidad: </a:t>
            </a:r>
            <a:r>
              <a:rPr lang="es-ES" sz="1200" dirty="0"/>
              <a:t>La capacidad de acceder a servicios de comunicación desde dispositivos móviles, como teléfonos inteligentes y tabletas, utilizando la misma infraestructura de red.</a:t>
            </a:r>
          </a:p>
          <a:p>
            <a:pPr algn="just"/>
            <a:endParaRPr lang="es-ES" sz="1200" dirty="0"/>
          </a:p>
          <a:p>
            <a:pPr algn="just"/>
            <a:r>
              <a:rPr lang="es-ES" sz="1200" b="1" dirty="0"/>
              <a:t>Servicios de datos: </a:t>
            </a:r>
            <a:r>
              <a:rPr lang="es-ES" sz="1200" dirty="0"/>
              <a:t>La transmisión de datos, como navegación web y aplicaciones, a través de la misma infraestructura que se utiliza para voz y video.</a:t>
            </a:r>
            <a:endParaRPr lang="es-DO" sz="1200" dirty="0"/>
          </a:p>
        </p:txBody>
      </p:sp>
    </p:spTree>
    <p:extLst>
      <p:ext uri="{BB962C8B-B14F-4D97-AF65-F5344CB8AC3E}">
        <p14:creationId xmlns:p14="http://schemas.microsoft.com/office/powerpoint/2010/main" val="37666157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2C902D-9C49-4B42-923A-F1E4546AA3B5}"/>
              </a:ext>
            </a:extLst>
          </p:cNvPr>
          <p:cNvSpPr txBox="1"/>
          <p:nvPr/>
        </p:nvSpPr>
        <p:spPr>
          <a:xfrm>
            <a:off x="1596203" y="843300"/>
            <a:ext cx="8211186" cy="5755422"/>
          </a:xfrm>
          <a:prstGeom prst="rect">
            <a:avLst/>
          </a:prstGeom>
          <a:noFill/>
        </p:spPr>
        <p:txBody>
          <a:bodyPr wrap="square">
            <a:spAutoFit/>
          </a:bodyPr>
          <a:lstStyle/>
          <a:p>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html</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center</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h1</a:t>
            </a:r>
            <a:r>
              <a:rPr lang="es-DO" sz="1600" b="0" dirty="0">
                <a:solidFill>
                  <a:srgbClr val="808080"/>
                </a:solidFill>
                <a:effectLst/>
                <a:latin typeface="Times New Roman" panose="02020603050405020304" pitchFamily="18" charset="0"/>
                <a:cs typeface="Times New Roman" panose="02020603050405020304" pitchFamily="18" charset="0"/>
              </a:rPr>
              <a:t>&gt;</a:t>
            </a:r>
            <a:r>
              <a:rPr lang="es-DO" sz="1600" b="0" dirty="0">
                <a:solidFill>
                  <a:schemeClr val="tx1"/>
                </a:solidFill>
                <a:effectLst/>
                <a:latin typeface="Times New Roman" panose="02020603050405020304" pitchFamily="18" charset="0"/>
                <a:cs typeface="Times New Roman" panose="02020603050405020304" pitchFamily="18" charset="0"/>
              </a:rPr>
              <a:t>Universidad Dominicana OyM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h1</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center</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center</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font</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size</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'+3'</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color</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'blue'</a:t>
            </a:r>
            <a:r>
              <a:rPr lang="es-DO" sz="1600" b="0" dirty="0">
                <a:solidFill>
                  <a:srgbClr val="808080"/>
                </a:solidFill>
                <a:effectLst/>
                <a:latin typeface="Times New Roman" panose="02020603050405020304" pitchFamily="18" charset="0"/>
                <a:cs typeface="Times New Roman" panose="02020603050405020304" pitchFamily="18" charset="0"/>
              </a:rPr>
              <a:t>&gt;</a:t>
            </a:r>
            <a:r>
              <a:rPr lang="es-DO" sz="1600" b="0" dirty="0">
                <a:solidFill>
                  <a:schemeClr val="tx1"/>
                </a:solidFill>
                <a:effectLst/>
                <a:latin typeface="Times New Roman" panose="02020603050405020304" pitchFamily="18" charset="0"/>
                <a:cs typeface="Times New Roman" panose="02020603050405020304" pitchFamily="18" charset="0"/>
              </a:rPr>
              <a:t>Telefonía IP Usando Cisco Packet Tracer</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font</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center</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center</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font</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size</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'+2'</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color</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'red'</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effectLst/>
                <a:latin typeface="Times New Roman" panose="02020603050405020304" pitchFamily="18" charset="0"/>
                <a:cs typeface="Times New Roman" panose="02020603050405020304" pitchFamily="18" charset="0"/>
              </a:rPr>
              <a:t>   </a:t>
            </a:r>
            <a:r>
              <a:rPr lang="es-ES" sz="1600" b="0" dirty="0">
                <a:effectLst/>
                <a:latin typeface="Times New Roman" panose="02020603050405020304" pitchFamily="18" charset="0"/>
                <a:cs typeface="Times New Roman" panose="02020603050405020304" pitchFamily="18" charset="0"/>
              </a:rPr>
              <a:t> &lt;hr&gt;Bienvenidos Probando Cisco&lt;/font&gt; </a:t>
            </a:r>
          </a:p>
          <a:p>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center</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p</a:t>
            </a:r>
            <a:r>
              <a:rPr lang="es-DO" sz="1600" b="0" dirty="0">
                <a:solidFill>
                  <a:srgbClr val="808080"/>
                </a:solidFill>
                <a:effectLst/>
                <a:latin typeface="Times New Roman" panose="02020603050405020304" pitchFamily="18" charset="0"/>
                <a:cs typeface="Times New Roman" panose="02020603050405020304" pitchFamily="18" charset="0"/>
              </a:rPr>
              <a:t>&gt;</a:t>
            </a:r>
            <a:r>
              <a:rPr lang="es-DO" sz="1600" b="0" dirty="0">
                <a:solidFill>
                  <a:schemeClr val="tx1"/>
                </a:solidFill>
                <a:effectLst/>
                <a:latin typeface="Times New Roman" panose="02020603050405020304" pitchFamily="18" charset="0"/>
                <a:cs typeface="Times New Roman" panose="02020603050405020304" pitchFamily="18" charset="0"/>
              </a:rPr>
              <a:t>Quick</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chemeClr val="tx1"/>
                </a:solidFill>
                <a:effectLst/>
                <a:latin typeface="Times New Roman" panose="02020603050405020304" pitchFamily="18" charset="0"/>
                <a:cs typeface="Times New Roman" panose="02020603050405020304" pitchFamily="18" charset="0"/>
              </a:rPr>
              <a:t>Links</a:t>
            </a:r>
            <a:r>
              <a:rPr lang="es-DO" sz="1600" b="0" dirty="0">
                <a:solidFill>
                  <a:srgbClr val="D4D4D4"/>
                </a:solidFill>
                <a:effectLst/>
                <a:latin typeface="Times New Roman" panose="02020603050405020304" pitchFamily="18" charset="0"/>
                <a:cs typeface="Times New Roman" panose="02020603050405020304" pitchFamily="18" charset="0"/>
              </a:rPr>
              <a:t>:</a:t>
            </a: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br</a:t>
            </a:r>
            <a:r>
              <a:rPr lang="es-DO" sz="1600" b="0" dirty="0">
                <a:solidFill>
                  <a:srgbClr val="808080"/>
                </a:solidFill>
                <a:effectLst/>
                <a:latin typeface="Times New Roman" panose="02020603050405020304" pitchFamily="18" charset="0"/>
                <a:cs typeface="Times New Roman" panose="02020603050405020304" pitchFamily="18" charset="0"/>
              </a:rPr>
              <a:t>&gt;&lt;</a:t>
            </a:r>
            <a:r>
              <a:rPr lang="es-DO" sz="1600" b="0" dirty="0">
                <a:solidFill>
                  <a:srgbClr val="569CD6"/>
                </a:solidFill>
                <a:effectLst/>
                <a:latin typeface="Times New Roman" panose="02020603050405020304" pitchFamily="18" charset="0"/>
                <a:cs typeface="Times New Roman" panose="02020603050405020304" pitchFamily="18" charset="0"/>
              </a:rPr>
              <a:t>a</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href</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'helloworld.html'</a:t>
            </a:r>
            <a:r>
              <a:rPr lang="es-DO" sz="1600" b="0" dirty="0">
                <a:solidFill>
                  <a:srgbClr val="808080"/>
                </a:solidFill>
                <a:effectLst/>
                <a:latin typeface="Times New Roman" panose="02020603050405020304" pitchFamily="18" charset="0"/>
                <a:cs typeface="Times New Roman" panose="02020603050405020304" pitchFamily="18" charset="0"/>
              </a:rPr>
              <a:t>&gt;</a:t>
            </a:r>
            <a:r>
              <a:rPr lang="es-DO" sz="1600" b="0" dirty="0">
                <a:solidFill>
                  <a:srgbClr val="D4D4D4"/>
                </a:solidFill>
                <a:effectLst/>
                <a:latin typeface="Times New Roman" panose="02020603050405020304" pitchFamily="18" charset="0"/>
                <a:cs typeface="Times New Roman" panose="02020603050405020304" pitchFamily="18" charset="0"/>
              </a:rPr>
              <a:t>A </a:t>
            </a:r>
            <a:r>
              <a:rPr lang="es-DO" sz="1600" b="0" dirty="0">
                <a:solidFill>
                  <a:schemeClr val="tx1"/>
                </a:solidFill>
                <a:effectLst/>
                <a:latin typeface="Times New Roman" panose="02020603050405020304" pitchFamily="18" charset="0"/>
                <a:cs typeface="Times New Roman" panose="02020603050405020304" pitchFamily="18" charset="0"/>
              </a:rPr>
              <a:t>small</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chemeClr val="tx1"/>
                </a:solidFill>
                <a:effectLst/>
                <a:latin typeface="Times New Roman" panose="02020603050405020304" pitchFamily="18" charset="0"/>
                <a:cs typeface="Times New Roman" panose="02020603050405020304" pitchFamily="18" charset="0"/>
              </a:rPr>
              <a:t>page</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a</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br</a:t>
            </a:r>
            <a:r>
              <a:rPr lang="es-DO" sz="1600" b="0" dirty="0">
                <a:solidFill>
                  <a:srgbClr val="808080"/>
                </a:solidFill>
                <a:effectLst/>
                <a:latin typeface="Times New Roman" panose="02020603050405020304" pitchFamily="18" charset="0"/>
                <a:cs typeface="Times New Roman" panose="02020603050405020304" pitchFamily="18" charset="0"/>
              </a:rPr>
              <a:t>&gt;&lt;</a:t>
            </a:r>
            <a:r>
              <a:rPr lang="es-DO" sz="1600" b="0" dirty="0">
                <a:solidFill>
                  <a:srgbClr val="569CD6"/>
                </a:solidFill>
                <a:effectLst/>
                <a:latin typeface="Times New Roman" panose="02020603050405020304" pitchFamily="18" charset="0"/>
                <a:cs typeface="Times New Roman" panose="02020603050405020304" pitchFamily="18" charset="0"/>
              </a:rPr>
              <a:t>a</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href</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'copyrights.html'</a:t>
            </a:r>
            <a:r>
              <a:rPr lang="es-DO" sz="1600" b="0" dirty="0">
                <a:solidFill>
                  <a:srgbClr val="808080"/>
                </a:solidFill>
                <a:effectLst/>
                <a:latin typeface="Times New Roman" panose="02020603050405020304" pitchFamily="18" charset="0"/>
                <a:cs typeface="Times New Roman" panose="02020603050405020304" pitchFamily="18" charset="0"/>
              </a:rPr>
              <a:t>&gt;</a:t>
            </a:r>
            <a:r>
              <a:rPr lang="es-DO" sz="1600" b="0" dirty="0">
                <a:solidFill>
                  <a:schemeClr val="tx1"/>
                </a:solidFill>
                <a:effectLst/>
                <a:latin typeface="Times New Roman" panose="02020603050405020304" pitchFamily="18" charset="0"/>
                <a:cs typeface="Times New Roman" panose="02020603050405020304" pitchFamily="18" charset="0"/>
              </a:rPr>
              <a:t>Copyrights</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a</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br</a:t>
            </a:r>
            <a:r>
              <a:rPr lang="es-DO" sz="1600" b="0" dirty="0">
                <a:solidFill>
                  <a:srgbClr val="808080"/>
                </a:solidFill>
                <a:effectLst/>
                <a:latin typeface="Times New Roman" panose="02020603050405020304" pitchFamily="18" charset="0"/>
                <a:cs typeface="Times New Roman" panose="02020603050405020304" pitchFamily="18" charset="0"/>
              </a:rPr>
              <a:t>&gt;&lt;</a:t>
            </a:r>
            <a:r>
              <a:rPr lang="es-DO" sz="1600" b="0" dirty="0">
                <a:solidFill>
                  <a:srgbClr val="569CD6"/>
                </a:solidFill>
                <a:effectLst/>
                <a:latin typeface="Times New Roman" panose="02020603050405020304" pitchFamily="18" charset="0"/>
                <a:cs typeface="Times New Roman" panose="02020603050405020304" pitchFamily="18" charset="0"/>
              </a:rPr>
              <a:t>a</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href</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'image.html'</a:t>
            </a:r>
            <a:r>
              <a:rPr lang="es-DO" sz="1600" b="0" dirty="0">
                <a:solidFill>
                  <a:srgbClr val="808080"/>
                </a:solidFill>
                <a:effectLst/>
                <a:latin typeface="Times New Roman" panose="02020603050405020304" pitchFamily="18" charset="0"/>
                <a:cs typeface="Times New Roman" panose="02020603050405020304" pitchFamily="18" charset="0"/>
              </a:rPr>
              <a:t>&gt;</a:t>
            </a:r>
            <a:r>
              <a:rPr lang="es-DO" sz="1600" b="0" dirty="0">
                <a:solidFill>
                  <a:schemeClr val="tx1"/>
                </a:solidFill>
                <a:effectLst/>
                <a:latin typeface="Times New Roman" panose="02020603050405020304" pitchFamily="18" charset="0"/>
                <a:cs typeface="Times New Roman" panose="02020603050405020304" pitchFamily="18" charset="0"/>
              </a:rPr>
              <a:t>Image</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chemeClr val="tx1"/>
                </a:solidFill>
                <a:effectLst/>
                <a:latin typeface="Times New Roman" panose="02020603050405020304" pitchFamily="18" charset="0"/>
                <a:cs typeface="Times New Roman" panose="02020603050405020304" pitchFamily="18" charset="0"/>
              </a:rPr>
              <a:t>page</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a</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br</a:t>
            </a:r>
            <a:r>
              <a:rPr lang="es-DO" sz="1600" b="0" dirty="0">
                <a:solidFill>
                  <a:srgbClr val="808080"/>
                </a:solidFill>
                <a:effectLst/>
                <a:latin typeface="Times New Roman" panose="02020603050405020304" pitchFamily="18" charset="0"/>
                <a:cs typeface="Times New Roman" panose="02020603050405020304" pitchFamily="18" charset="0"/>
              </a:rPr>
              <a:t>&gt;&lt;</a:t>
            </a:r>
            <a:r>
              <a:rPr lang="es-DO" sz="1600" b="0" dirty="0">
                <a:solidFill>
                  <a:srgbClr val="569CD6"/>
                </a:solidFill>
                <a:effectLst/>
                <a:latin typeface="Times New Roman" panose="02020603050405020304" pitchFamily="18" charset="0"/>
                <a:cs typeface="Times New Roman" panose="02020603050405020304" pitchFamily="18" charset="0"/>
              </a:rPr>
              <a:t>a</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href</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'cscoptlogo177x111.jpg'</a:t>
            </a:r>
            <a:r>
              <a:rPr lang="es-DO" sz="1600" b="0" dirty="0">
                <a:solidFill>
                  <a:srgbClr val="808080"/>
                </a:solidFill>
                <a:effectLst/>
                <a:latin typeface="Times New Roman" panose="02020603050405020304" pitchFamily="18" charset="0"/>
                <a:cs typeface="Times New Roman" panose="02020603050405020304" pitchFamily="18" charset="0"/>
              </a:rPr>
              <a:t>&gt;</a:t>
            </a:r>
            <a:r>
              <a:rPr lang="es-DO" sz="1600" b="0" dirty="0">
                <a:solidFill>
                  <a:schemeClr val="tx1"/>
                </a:solidFill>
                <a:effectLst/>
                <a:latin typeface="Times New Roman" panose="02020603050405020304" pitchFamily="18" charset="0"/>
                <a:cs typeface="Times New Roman" panose="02020603050405020304" pitchFamily="18" charset="0"/>
              </a:rPr>
              <a:t>Image</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a</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br</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center</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font</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size</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'+2'</a:t>
            </a:r>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9CDCFE"/>
                </a:solidFill>
                <a:effectLst/>
                <a:latin typeface="Times New Roman" panose="02020603050405020304" pitchFamily="18" charset="0"/>
                <a:cs typeface="Times New Roman" panose="02020603050405020304" pitchFamily="18" charset="0"/>
              </a:rPr>
              <a:t>color</a:t>
            </a:r>
            <a:r>
              <a:rPr lang="es-DO" sz="1600" b="0" dirty="0">
                <a:solidFill>
                  <a:srgbClr val="D4D4D4"/>
                </a:solidFill>
                <a:effectLst/>
                <a:latin typeface="Times New Roman" panose="02020603050405020304" pitchFamily="18" charset="0"/>
                <a:cs typeface="Times New Roman" panose="02020603050405020304" pitchFamily="18" charset="0"/>
              </a:rPr>
              <a:t>=</a:t>
            </a:r>
            <a:r>
              <a:rPr lang="es-DO" sz="1600" b="0" dirty="0">
                <a:solidFill>
                  <a:srgbClr val="CE9178"/>
                </a:solidFill>
                <a:effectLst/>
                <a:latin typeface="Times New Roman" panose="02020603050405020304" pitchFamily="18" charset="0"/>
                <a:cs typeface="Times New Roman" panose="02020603050405020304" pitchFamily="18" charset="0"/>
              </a:rPr>
              <a:t>'green'</a:t>
            </a:r>
            <a:r>
              <a:rPr lang="es-DO" sz="1600" b="0" dirty="0">
                <a:solidFill>
                  <a:srgbClr val="808080"/>
                </a:solidFill>
                <a:effectLst/>
                <a:latin typeface="Times New Roman" panose="02020603050405020304" pitchFamily="18" charset="0"/>
                <a:cs typeface="Times New Roman" panose="02020603050405020304" pitchFamily="18" charset="0"/>
              </a:rPr>
              <a:t>&gt;</a:t>
            </a:r>
            <a:r>
              <a:rPr lang="es-DO" sz="1600" b="0" dirty="0">
                <a:solidFill>
                  <a:schemeClr val="tx1"/>
                </a:solidFill>
                <a:effectLst/>
                <a:latin typeface="Times New Roman" panose="02020603050405020304" pitchFamily="18" charset="0"/>
                <a:cs typeface="Times New Roman" panose="02020603050405020304" pitchFamily="18" charset="0"/>
              </a:rPr>
              <a:t>Ing. Juancito Peña V. &amp;copy Derechos reservados 2020 - Ingeniería de Sistemas y Computación</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font</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r>
              <a:rPr lang="es-DO" sz="1600" b="0" dirty="0">
                <a:solidFill>
                  <a:srgbClr val="D4D4D4"/>
                </a:solidFill>
                <a:effectLst/>
                <a:latin typeface="Times New Roman" panose="02020603050405020304" pitchFamily="18" charset="0"/>
                <a:cs typeface="Times New Roman" panose="02020603050405020304" pitchFamily="18" charset="0"/>
              </a:rPr>
              <a:t>    </a:t>
            </a: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F44747"/>
                </a:solidFill>
                <a:effectLst/>
                <a:latin typeface="Times New Roman" panose="02020603050405020304" pitchFamily="18" charset="0"/>
                <a:cs typeface="Times New Roman" panose="02020603050405020304" pitchFamily="18" charset="0"/>
              </a:rPr>
              <a:t>center</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a:p>
            <a:br>
              <a:rPr lang="es-DO" sz="1600" b="0" dirty="0">
                <a:solidFill>
                  <a:srgbClr val="D4D4D4"/>
                </a:solidFill>
                <a:effectLst/>
                <a:latin typeface="Times New Roman" panose="02020603050405020304" pitchFamily="18" charset="0"/>
                <a:cs typeface="Times New Roman" panose="02020603050405020304" pitchFamily="18" charset="0"/>
              </a:rPr>
            </a:br>
            <a:r>
              <a:rPr lang="es-DO" sz="1600" b="0" dirty="0">
                <a:solidFill>
                  <a:srgbClr val="808080"/>
                </a:solidFill>
                <a:effectLst/>
                <a:latin typeface="Times New Roman" panose="02020603050405020304" pitchFamily="18" charset="0"/>
                <a:cs typeface="Times New Roman" panose="02020603050405020304" pitchFamily="18" charset="0"/>
              </a:rPr>
              <a:t>&lt;/</a:t>
            </a:r>
            <a:r>
              <a:rPr lang="es-DO" sz="1600" b="0" dirty="0">
                <a:solidFill>
                  <a:srgbClr val="569CD6"/>
                </a:solidFill>
                <a:effectLst/>
                <a:latin typeface="Times New Roman" panose="02020603050405020304" pitchFamily="18" charset="0"/>
                <a:cs typeface="Times New Roman" panose="02020603050405020304" pitchFamily="18" charset="0"/>
              </a:rPr>
              <a:t>html</a:t>
            </a:r>
            <a:r>
              <a:rPr lang="es-DO" sz="1600" b="0" dirty="0">
                <a:solidFill>
                  <a:srgbClr val="808080"/>
                </a:solidFill>
                <a:effectLst/>
                <a:latin typeface="Times New Roman" panose="02020603050405020304" pitchFamily="18" charset="0"/>
                <a:cs typeface="Times New Roman" panose="02020603050405020304" pitchFamily="18" charset="0"/>
              </a:rPr>
              <a:t>&gt;</a:t>
            </a:r>
            <a:endParaRPr lang="es-DO" sz="1600" b="0" dirty="0">
              <a:solidFill>
                <a:srgbClr val="D4D4D4"/>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7C8E48B-7F07-4D80-9FD5-E04601A9A188}"/>
              </a:ext>
            </a:extLst>
          </p:cNvPr>
          <p:cNvSpPr txBox="1"/>
          <p:nvPr/>
        </p:nvSpPr>
        <p:spPr>
          <a:xfrm>
            <a:off x="903249" y="100361"/>
            <a:ext cx="10757210" cy="400110"/>
          </a:xfrm>
          <a:prstGeom prst="rect">
            <a:avLst/>
          </a:prstGeom>
          <a:noFill/>
        </p:spPr>
        <p:txBody>
          <a:bodyPr wrap="square" rtlCol="0">
            <a:spAutoFit/>
          </a:bodyPr>
          <a:lstStyle/>
          <a:p>
            <a:pPr algn="ctr"/>
            <a:r>
              <a:rPr lang="en-US" sz="2000" b="1" dirty="0">
                <a:solidFill>
                  <a:schemeClr val="tx1"/>
                </a:solidFill>
                <a:latin typeface="Arial" panose="020B0604020202020204" pitchFamily="34" charset="0"/>
                <a:cs typeface="Arial" panose="020B0604020202020204" pitchFamily="34" charset="0"/>
              </a:rPr>
              <a:t>Copiamos este codigo en el archivo index.html, que esta el servidor HTTP.</a:t>
            </a:r>
            <a:endParaRPr lang="es-DO"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0698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C5E1E8-D602-49F9-B96B-B68823D3737A}"/>
              </a:ext>
            </a:extLst>
          </p:cNvPr>
          <p:cNvPicPr>
            <a:picLocks noChangeAspect="1"/>
          </p:cNvPicPr>
          <p:nvPr/>
        </p:nvPicPr>
        <p:blipFill>
          <a:blip r:embed="rId2"/>
          <a:stretch>
            <a:fillRect/>
          </a:stretch>
        </p:blipFill>
        <p:spPr>
          <a:xfrm>
            <a:off x="714990" y="718369"/>
            <a:ext cx="4810255" cy="2492732"/>
          </a:xfrm>
          <a:prstGeom prst="rect">
            <a:avLst/>
          </a:prstGeom>
        </p:spPr>
      </p:pic>
      <p:pic>
        <p:nvPicPr>
          <p:cNvPr id="3" name="Picture 2">
            <a:extLst>
              <a:ext uri="{FF2B5EF4-FFF2-40B4-BE49-F238E27FC236}">
                <a16:creationId xmlns:a16="http://schemas.microsoft.com/office/drawing/2014/main" id="{1D9F6367-69B7-4BDC-AA9C-2E5876DA21C9}"/>
              </a:ext>
            </a:extLst>
          </p:cNvPr>
          <p:cNvPicPr>
            <a:picLocks noChangeAspect="1"/>
          </p:cNvPicPr>
          <p:nvPr/>
        </p:nvPicPr>
        <p:blipFill rotWithShape="1">
          <a:blip r:embed="rId3"/>
          <a:srcRect/>
          <a:stretch/>
        </p:blipFill>
        <p:spPr>
          <a:xfrm>
            <a:off x="6096000" y="718369"/>
            <a:ext cx="4771324" cy="2605514"/>
          </a:xfrm>
          <a:prstGeom prst="rect">
            <a:avLst/>
          </a:prstGeom>
        </p:spPr>
      </p:pic>
      <p:pic>
        <p:nvPicPr>
          <p:cNvPr id="4" name="Picture 3">
            <a:extLst>
              <a:ext uri="{FF2B5EF4-FFF2-40B4-BE49-F238E27FC236}">
                <a16:creationId xmlns:a16="http://schemas.microsoft.com/office/drawing/2014/main" id="{8E2A23B2-1F7E-459D-B1E6-2421AF43BC73}"/>
              </a:ext>
            </a:extLst>
          </p:cNvPr>
          <p:cNvPicPr>
            <a:picLocks noChangeAspect="1"/>
          </p:cNvPicPr>
          <p:nvPr/>
        </p:nvPicPr>
        <p:blipFill>
          <a:blip r:embed="rId4"/>
          <a:stretch>
            <a:fillRect/>
          </a:stretch>
        </p:blipFill>
        <p:spPr>
          <a:xfrm>
            <a:off x="1142610" y="3428999"/>
            <a:ext cx="3955014" cy="3229992"/>
          </a:xfrm>
          <a:prstGeom prst="rect">
            <a:avLst/>
          </a:prstGeom>
        </p:spPr>
      </p:pic>
      <p:pic>
        <p:nvPicPr>
          <p:cNvPr id="5" name="Picture 4">
            <a:extLst>
              <a:ext uri="{FF2B5EF4-FFF2-40B4-BE49-F238E27FC236}">
                <a16:creationId xmlns:a16="http://schemas.microsoft.com/office/drawing/2014/main" id="{D2253ED4-A1D2-4473-8A36-40F8AAB788A2}"/>
              </a:ext>
            </a:extLst>
          </p:cNvPr>
          <p:cNvPicPr>
            <a:picLocks noChangeAspect="1"/>
          </p:cNvPicPr>
          <p:nvPr/>
        </p:nvPicPr>
        <p:blipFill>
          <a:blip r:embed="rId5"/>
          <a:stretch>
            <a:fillRect/>
          </a:stretch>
        </p:blipFill>
        <p:spPr>
          <a:xfrm>
            <a:off x="5827057" y="3714915"/>
            <a:ext cx="5466995" cy="2822098"/>
          </a:xfrm>
          <a:prstGeom prst="rect">
            <a:avLst/>
          </a:prstGeom>
        </p:spPr>
      </p:pic>
      <p:sp>
        <p:nvSpPr>
          <p:cNvPr id="6" name="TextBox 5">
            <a:extLst>
              <a:ext uri="{FF2B5EF4-FFF2-40B4-BE49-F238E27FC236}">
                <a16:creationId xmlns:a16="http://schemas.microsoft.com/office/drawing/2014/main" id="{2F4758CF-87EB-493B-9765-55DA94162F03}"/>
              </a:ext>
            </a:extLst>
          </p:cNvPr>
          <p:cNvSpPr txBox="1"/>
          <p:nvPr/>
        </p:nvSpPr>
        <p:spPr>
          <a:xfrm>
            <a:off x="215153" y="209310"/>
            <a:ext cx="11561847" cy="400110"/>
          </a:xfrm>
          <a:prstGeom prst="rect">
            <a:avLst/>
          </a:prstGeom>
          <a:noFill/>
        </p:spPr>
        <p:txBody>
          <a:bodyPr wrap="square" rtlCol="0">
            <a:spAutoFit/>
          </a:bodyPr>
          <a:lstStyle/>
          <a:p>
            <a:pPr algn="ctr"/>
            <a:r>
              <a:rPr lang="en-US" sz="2000" b="1" dirty="0">
                <a:solidFill>
                  <a:schemeClr val="tx1"/>
                </a:solidFill>
                <a:latin typeface="Arial" panose="020B0604020202020204" pitchFamily="34" charset="0"/>
                <a:cs typeface="Arial" panose="020B0604020202020204" pitchFamily="34" charset="0"/>
              </a:rPr>
              <a:t>En el servidor HTTP o Web podemos subir varios archivos, que representan los Dominios X.</a:t>
            </a:r>
            <a:endParaRPr lang="es-DO"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2854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F822BC-156B-4000-A882-FD06AFFC6D21}"/>
              </a:ext>
            </a:extLst>
          </p:cNvPr>
          <p:cNvSpPr txBox="1"/>
          <p:nvPr/>
        </p:nvSpPr>
        <p:spPr>
          <a:xfrm>
            <a:off x="189571" y="168347"/>
            <a:ext cx="11719931" cy="1200329"/>
          </a:xfrm>
          <a:prstGeom prst="rect">
            <a:avLst/>
          </a:prstGeom>
          <a:noFill/>
        </p:spPr>
        <p:txBody>
          <a:bodyPr wrap="square" rtlCol="0">
            <a:spAutoFit/>
          </a:bodyPr>
          <a:lstStyle/>
          <a:p>
            <a:pPr algn="just"/>
            <a:r>
              <a:rPr lang="en-US" sz="1800" b="1" dirty="0"/>
              <a:t>En el </a:t>
            </a:r>
            <a:r>
              <a:rPr lang="en-US" sz="1600" b="1" dirty="0"/>
              <a:t>servidor</a:t>
            </a:r>
            <a:r>
              <a:rPr lang="en-US" sz="1800" b="1" dirty="0"/>
              <a:t> de Correo (Email), Desactivo todos los demas Servidores menos EMAIL, Asigno la IP Estatica = </a:t>
            </a:r>
            <a:r>
              <a:rPr lang="en-US" sz="1800" b="1" dirty="0">
                <a:solidFill>
                  <a:srgbClr val="0070C0"/>
                </a:solidFill>
              </a:rPr>
              <a:t>192.168.1.252</a:t>
            </a:r>
            <a:r>
              <a:rPr lang="en-US" sz="1800" b="1" dirty="0"/>
              <a:t>, mascara =</a:t>
            </a:r>
            <a:r>
              <a:rPr lang="en-US" sz="1800" b="1" dirty="0">
                <a:solidFill>
                  <a:srgbClr val="0070C0"/>
                </a:solidFill>
              </a:rPr>
              <a:t>255.255.255.0</a:t>
            </a:r>
            <a:r>
              <a:rPr lang="en-US" sz="1800" b="1" dirty="0"/>
              <a:t>, gateway </a:t>
            </a:r>
            <a:r>
              <a:rPr lang="en-US" sz="1800" b="1" dirty="0">
                <a:solidFill>
                  <a:srgbClr val="0070C0"/>
                </a:solidFill>
              </a:rPr>
              <a:t>192.168.1.1</a:t>
            </a:r>
            <a:r>
              <a:rPr lang="en-US" sz="1800" b="1" dirty="0"/>
              <a:t>, y el DNS </a:t>
            </a:r>
            <a:r>
              <a:rPr lang="en-US" sz="1800" b="1" dirty="0">
                <a:solidFill>
                  <a:srgbClr val="0070C0"/>
                </a:solidFill>
              </a:rPr>
              <a:t>192.168.1.250</a:t>
            </a:r>
            <a:r>
              <a:rPr lang="en-US" sz="1800" b="1" dirty="0"/>
              <a:t>, y Asigno el Nombre de Dominio: telegoniaip.com, y luego Creo los usuarios, en nuestro cada uno de los estudiantes de la seccion ejemplo: </a:t>
            </a:r>
            <a:r>
              <a:rPr lang="en-US" sz="1800" b="1" dirty="0">
                <a:solidFill>
                  <a:srgbClr val="0070C0"/>
                </a:solidFill>
              </a:rPr>
              <a:t>juana</a:t>
            </a:r>
            <a:r>
              <a:rPr lang="en-US" sz="1800" b="1" dirty="0"/>
              <a:t> + mas una clase que en este caso es </a:t>
            </a:r>
            <a:r>
              <a:rPr lang="en-US" sz="1800" b="1" dirty="0">
                <a:solidFill>
                  <a:srgbClr val="0070C0"/>
                </a:solidFill>
              </a:rPr>
              <a:t>123456</a:t>
            </a:r>
            <a:endParaRPr lang="es-DO" sz="1800" b="1" dirty="0">
              <a:solidFill>
                <a:srgbClr val="0070C0"/>
              </a:solidFill>
            </a:endParaRPr>
          </a:p>
        </p:txBody>
      </p:sp>
      <p:pic>
        <p:nvPicPr>
          <p:cNvPr id="4" name="Imagen 3">
            <a:extLst>
              <a:ext uri="{FF2B5EF4-FFF2-40B4-BE49-F238E27FC236}">
                <a16:creationId xmlns:a16="http://schemas.microsoft.com/office/drawing/2014/main" id="{3EC11350-DE1D-3BC0-9AE8-73BB1661A089}"/>
              </a:ext>
            </a:extLst>
          </p:cNvPr>
          <p:cNvPicPr>
            <a:picLocks noChangeAspect="1"/>
          </p:cNvPicPr>
          <p:nvPr/>
        </p:nvPicPr>
        <p:blipFill>
          <a:blip r:embed="rId2"/>
          <a:stretch>
            <a:fillRect/>
          </a:stretch>
        </p:blipFill>
        <p:spPr>
          <a:xfrm>
            <a:off x="484592" y="1531720"/>
            <a:ext cx="5252096" cy="5123996"/>
          </a:xfrm>
          <a:prstGeom prst="rect">
            <a:avLst/>
          </a:prstGeom>
        </p:spPr>
      </p:pic>
      <p:pic>
        <p:nvPicPr>
          <p:cNvPr id="8" name="Imagen 7">
            <a:extLst>
              <a:ext uri="{FF2B5EF4-FFF2-40B4-BE49-F238E27FC236}">
                <a16:creationId xmlns:a16="http://schemas.microsoft.com/office/drawing/2014/main" id="{ADD1C6E2-1042-88C0-6BB4-AF01D8B6C784}"/>
              </a:ext>
            </a:extLst>
          </p:cNvPr>
          <p:cNvPicPr>
            <a:picLocks noChangeAspect="1"/>
          </p:cNvPicPr>
          <p:nvPr/>
        </p:nvPicPr>
        <p:blipFill>
          <a:blip r:embed="rId3"/>
          <a:stretch>
            <a:fillRect/>
          </a:stretch>
        </p:blipFill>
        <p:spPr>
          <a:xfrm>
            <a:off x="6455314" y="1440642"/>
            <a:ext cx="5363953" cy="5249011"/>
          </a:xfrm>
          <a:prstGeom prst="rect">
            <a:avLst/>
          </a:prstGeom>
        </p:spPr>
      </p:pic>
    </p:spTree>
    <p:extLst>
      <p:ext uri="{BB962C8B-B14F-4D97-AF65-F5344CB8AC3E}">
        <p14:creationId xmlns:p14="http://schemas.microsoft.com/office/powerpoint/2010/main" val="2065533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EF0E609-BB8F-6829-C747-D89AF3D1DB7D}"/>
              </a:ext>
            </a:extLst>
          </p:cNvPr>
          <p:cNvPicPr>
            <a:picLocks noChangeAspect="1"/>
          </p:cNvPicPr>
          <p:nvPr/>
        </p:nvPicPr>
        <p:blipFill>
          <a:blip r:embed="rId2"/>
          <a:stretch>
            <a:fillRect/>
          </a:stretch>
        </p:blipFill>
        <p:spPr>
          <a:xfrm>
            <a:off x="193287" y="1297544"/>
            <a:ext cx="5618427" cy="5457441"/>
          </a:xfrm>
          <a:prstGeom prst="rect">
            <a:avLst/>
          </a:prstGeom>
        </p:spPr>
      </p:pic>
      <p:sp>
        <p:nvSpPr>
          <p:cNvPr id="6" name="Oval 5">
            <a:extLst>
              <a:ext uri="{FF2B5EF4-FFF2-40B4-BE49-F238E27FC236}">
                <a16:creationId xmlns:a16="http://schemas.microsoft.com/office/drawing/2014/main" id="{AC200D85-8EC2-4143-BCF3-319CC770C86E}"/>
              </a:ext>
            </a:extLst>
          </p:cNvPr>
          <p:cNvSpPr/>
          <p:nvPr/>
        </p:nvSpPr>
        <p:spPr>
          <a:xfrm>
            <a:off x="269070" y="4819899"/>
            <a:ext cx="1195599" cy="1115122"/>
          </a:xfrm>
          <a:prstGeom prst="ellipse">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B5E37DC-A118-4B14-B4A6-EFC31EE5A0E0}"/>
              </a:ext>
            </a:extLst>
          </p:cNvPr>
          <p:cNvSpPr txBox="1"/>
          <p:nvPr/>
        </p:nvSpPr>
        <p:spPr>
          <a:xfrm>
            <a:off x="193288" y="89210"/>
            <a:ext cx="11805424" cy="1077218"/>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Aqui vamos a una de las PC, abrimos donde email, llenamos los datos, en este caso por ejemplo en Informacion de Usuario le indico el Nombre complete, en la direccion le Asigno: </a:t>
            </a:r>
            <a:r>
              <a:rPr lang="en-US" sz="1600" b="1" dirty="0">
                <a:latin typeface="Times New Roman" panose="02020603050405020304" pitchFamily="18" charset="0"/>
                <a:cs typeface="Times New Roman" panose="02020603050405020304" pitchFamily="18" charset="0"/>
                <a:hlinkClick r:id="rId3"/>
              </a:rPr>
              <a:t>osdy@ip.com</a:t>
            </a:r>
            <a:r>
              <a:rPr lang="en-US" sz="1600" b="1" dirty="0">
                <a:latin typeface="Times New Roman" panose="02020603050405020304" pitchFamily="18" charset="0"/>
                <a:cs typeface="Times New Roman" panose="02020603050405020304" pitchFamily="18" charset="0"/>
              </a:rPr>
              <a:t>, es decir el nombre de usuario, Seguido del nombre de dominio, luego la ip del servidor entrante y saliente, en nuestro caso el servidor de Correo </a:t>
            </a:r>
            <a:r>
              <a:rPr lang="en-US" sz="1600" b="1" dirty="0">
                <a:solidFill>
                  <a:srgbClr val="0070C0"/>
                </a:solidFill>
                <a:latin typeface="Times New Roman" panose="02020603050405020304" pitchFamily="18" charset="0"/>
                <a:cs typeface="Times New Roman" panose="02020603050405020304" pitchFamily="18" charset="0"/>
              </a:rPr>
              <a:t>192.168.1.252</a:t>
            </a:r>
            <a:r>
              <a:rPr lang="en-US" sz="1600" b="1" dirty="0">
                <a:latin typeface="Times New Roman" panose="02020603050405020304" pitchFamily="18" charset="0"/>
                <a:cs typeface="Times New Roman" panose="02020603050405020304" pitchFamily="18" charset="0"/>
              </a:rPr>
              <a:t> en ambos casos, luego el nombre de </a:t>
            </a:r>
            <a:r>
              <a:rPr lang="en-US" sz="1600" b="1" dirty="0">
                <a:solidFill>
                  <a:srgbClr val="0070C0"/>
                </a:solidFill>
                <a:latin typeface="Times New Roman" panose="02020603050405020304" pitchFamily="18" charset="0"/>
                <a:cs typeface="Times New Roman" panose="02020603050405020304" pitchFamily="18" charset="0"/>
              </a:rPr>
              <a:t>usuario</a:t>
            </a:r>
            <a:r>
              <a:rPr lang="en-US" sz="1600" b="1" dirty="0">
                <a:latin typeface="Times New Roman" panose="02020603050405020304" pitchFamily="18" charset="0"/>
                <a:cs typeface="Times New Roman" panose="02020603050405020304" pitchFamily="18" charset="0"/>
              </a:rPr>
              <a:t> que creamos y la </a:t>
            </a:r>
            <a:r>
              <a:rPr lang="en-US" sz="1600" b="1" dirty="0">
                <a:solidFill>
                  <a:srgbClr val="0070C0"/>
                </a:solidFill>
                <a:latin typeface="Times New Roman" panose="02020603050405020304" pitchFamily="18" charset="0"/>
                <a:cs typeface="Times New Roman" panose="02020603050405020304" pitchFamily="18" charset="0"/>
              </a:rPr>
              <a:t>contraseña</a:t>
            </a:r>
            <a:r>
              <a:rPr lang="en-US" sz="1600" b="1" dirty="0">
                <a:latin typeface="Times New Roman" panose="02020603050405020304" pitchFamily="18" charset="0"/>
                <a:cs typeface="Times New Roman" panose="02020603050405020304" pitchFamily="18" charset="0"/>
              </a:rPr>
              <a:t>, hago lo mismo con todas las PC y los usuarios, le doy a Save, y luego probamos enviar correos.</a:t>
            </a:r>
            <a:endParaRPr lang="es-DO" sz="1600" b="1"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E6CDCB3D-36F2-FBAC-3FA2-20E34C76EB38}"/>
              </a:ext>
            </a:extLst>
          </p:cNvPr>
          <p:cNvPicPr>
            <a:picLocks noChangeAspect="1"/>
          </p:cNvPicPr>
          <p:nvPr/>
        </p:nvPicPr>
        <p:blipFill>
          <a:blip r:embed="rId4"/>
          <a:stretch>
            <a:fillRect/>
          </a:stretch>
        </p:blipFill>
        <p:spPr>
          <a:xfrm>
            <a:off x="6599137" y="1297544"/>
            <a:ext cx="5399575" cy="5269002"/>
          </a:xfrm>
          <a:prstGeom prst="rect">
            <a:avLst/>
          </a:prstGeom>
        </p:spPr>
      </p:pic>
      <p:cxnSp>
        <p:nvCxnSpPr>
          <p:cNvPr id="8" name="Straight Arrow Connector 7">
            <a:extLst>
              <a:ext uri="{FF2B5EF4-FFF2-40B4-BE49-F238E27FC236}">
                <a16:creationId xmlns:a16="http://schemas.microsoft.com/office/drawing/2014/main" id="{6CDA81AA-F0DF-474C-BC5F-E99BCF55DAE8}"/>
              </a:ext>
            </a:extLst>
          </p:cNvPr>
          <p:cNvCxnSpPr>
            <a:cxnSpLocks/>
          </p:cNvCxnSpPr>
          <p:nvPr/>
        </p:nvCxnSpPr>
        <p:spPr>
          <a:xfrm flipV="1">
            <a:off x="1310053" y="1477393"/>
            <a:ext cx="5354516" cy="35329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12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013F6-CF97-48F1-8381-E1874C68F90A}"/>
              </a:ext>
            </a:extLst>
          </p:cNvPr>
          <p:cNvPicPr>
            <a:picLocks noChangeAspect="1"/>
          </p:cNvPicPr>
          <p:nvPr/>
        </p:nvPicPr>
        <p:blipFill>
          <a:blip r:embed="rId2"/>
          <a:stretch>
            <a:fillRect/>
          </a:stretch>
        </p:blipFill>
        <p:spPr>
          <a:xfrm>
            <a:off x="784183" y="1489497"/>
            <a:ext cx="5041955" cy="5110366"/>
          </a:xfrm>
          <a:prstGeom prst="rect">
            <a:avLst/>
          </a:prstGeom>
        </p:spPr>
      </p:pic>
      <p:pic>
        <p:nvPicPr>
          <p:cNvPr id="7" name="Picture 6">
            <a:extLst>
              <a:ext uri="{FF2B5EF4-FFF2-40B4-BE49-F238E27FC236}">
                <a16:creationId xmlns:a16="http://schemas.microsoft.com/office/drawing/2014/main" id="{AF480960-6163-4661-AB4E-3D01508C9857}"/>
              </a:ext>
            </a:extLst>
          </p:cNvPr>
          <p:cNvPicPr>
            <a:picLocks noChangeAspect="1"/>
          </p:cNvPicPr>
          <p:nvPr/>
        </p:nvPicPr>
        <p:blipFill>
          <a:blip r:embed="rId3"/>
          <a:stretch>
            <a:fillRect/>
          </a:stretch>
        </p:blipFill>
        <p:spPr>
          <a:xfrm>
            <a:off x="6614558" y="1489497"/>
            <a:ext cx="5196188" cy="5110366"/>
          </a:xfrm>
          <a:prstGeom prst="rect">
            <a:avLst/>
          </a:prstGeom>
        </p:spPr>
      </p:pic>
      <p:sp>
        <p:nvSpPr>
          <p:cNvPr id="8" name="TextBox 7">
            <a:extLst>
              <a:ext uri="{FF2B5EF4-FFF2-40B4-BE49-F238E27FC236}">
                <a16:creationId xmlns:a16="http://schemas.microsoft.com/office/drawing/2014/main" id="{7D2B5437-3DED-48B2-B5C3-C142628CEEBA}"/>
              </a:ext>
            </a:extLst>
          </p:cNvPr>
          <p:cNvSpPr txBox="1"/>
          <p:nvPr/>
        </p:nvSpPr>
        <p:spPr>
          <a:xfrm>
            <a:off x="189571" y="156117"/>
            <a:ext cx="11820292" cy="830997"/>
          </a:xfrm>
          <a:prstGeom prst="rect">
            <a:avLst/>
          </a:prstGeom>
          <a:noFill/>
        </p:spPr>
        <p:txBody>
          <a:bodyPr wrap="square" rtlCol="0">
            <a:spAutoFit/>
          </a:bodyPr>
          <a:lstStyle/>
          <a:p>
            <a:pPr algn="just"/>
            <a:r>
              <a:rPr lang="en-US" sz="1600" dirty="0"/>
              <a:t>Al darle a Guardar en la pagina anterior, ahora nos sale esta pantalla, de la izquierda, le damos a donde dice </a:t>
            </a:r>
            <a:r>
              <a:rPr lang="en-US" sz="1600" b="1" dirty="0">
                <a:solidFill>
                  <a:srgbClr val="FF0000"/>
                </a:solidFill>
              </a:rPr>
              <a:t>Composse</a:t>
            </a:r>
            <a:r>
              <a:rPr lang="en-US" sz="1600" dirty="0"/>
              <a:t>, o Enviar, llenamos los datos, como ejemplo voy an enviarle un Correo a Juana, cuyo Correo que hemos creado es </a:t>
            </a:r>
            <a:r>
              <a:rPr lang="en-US" sz="1600" dirty="0">
                <a:hlinkClick r:id="rId4"/>
              </a:rPr>
              <a:t>eddy@ip.com</a:t>
            </a:r>
            <a:r>
              <a:rPr lang="en-US" sz="1600" dirty="0"/>
              <a:t>, y le damos un asunto, y le escribimos el cuerpo del mensaje, le damos a donde dice Send, y mas abajo veremos como nos sale que el mensaje fue enviado con exito,.</a:t>
            </a:r>
            <a:endParaRPr lang="es-DO" sz="1600" dirty="0"/>
          </a:p>
        </p:txBody>
      </p:sp>
    </p:spTree>
    <p:extLst>
      <p:ext uri="{BB962C8B-B14F-4D97-AF65-F5344CB8AC3E}">
        <p14:creationId xmlns:p14="http://schemas.microsoft.com/office/powerpoint/2010/main" val="25012413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D19DD3AA-52C3-4C2D-AE24-ADCE876CB0CB}"/>
              </a:ext>
            </a:extLst>
          </p:cNvPr>
          <p:cNvPicPr>
            <a:picLocks noChangeAspect="1"/>
          </p:cNvPicPr>
          <p:nvPr/>
        </p:nvPicPr>
        <p:blipFill>
          <a:blip r:embed="rId2"/>
          <a:stretch>
            <a:fillRect/>
          </a:stretch>
        </p:blipFill>
        <p:spPr>
          <a:xfrm>
            <a:off x="2923732" y="337706"/>
            <a:ext cx="6344535" cy="6182588"/>
          </a:xfrm>
          <a:prstGeom prst="rect">
            <a:avLst/>
          </a:prstGeom>
        </p:spPr>
      </p:pic>
      <p:sp>
        <p:nvSpPr>
          <p:cNvPr id="4" name="Rectangle 3">
            <a:extLst>
              <a:ext uri="{FF2B5EF4-FFF2-40B4-BE49-F238E27FC236}">
                <a16:creationId xmlns:a16="http://schemas.microsoft.com/office/drawing/2014/main" id="{78B6A086-8EDA-484A-9C5E-684646F8C8FE}"/>
              </a:ext>
            </a:extLst>
          </p:cNvPr>
          <p:cNvSpPr/>
          <p:nvPr/>
        </p:nvSpPr>
        <p:spPr>
          <a:xfrm>
            <a:off x="2843560" y="5397189"/>
            <a:ext cx="3341649" cy="11231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99C65CC-EE29-4C34-AAD1-391802969DED}"/>
              </a:ext>
            </a:extLst>
          </p:cNvPr>
          <p:cNvSpPr txBox="1"/>
          <p:nvPr/>
        </p:nvSpPr>
        <p:spPr>
          <a:xfrm>
            <a:off x="301083" y="5631366"/>
            <a:ext cx="2308302" cy="52322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Aqui dice que fue enviado correctamente.</a:t>
            </a:r>
            <a:endParaRPr lang="es-DO"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71210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F31C4-923C-4BC8-A40D-B33444C5F739}"/>
              </a:ext>
            </a:extLst>
          </p:cNvPr>
          <p:cNvPicPr>
            <a:picLocks noChangeAspect="1"/>
          </p:cNvPicPr>
          <p:nvPr/>
        </p:nvPicPr>
        <p:blipFill>
          <a:blip r:embed="rId2"/>
          <a:stretch>
            <a:fillRect/>
          </a:stretch>
        </p:blipFill>
        <p:spPr>
          <a:xfrm>
            <a:off x="219259" y="1184530"/>
            <a:ext cx="4976790" cy="5060153"/>
          </a:xfrm>
          <a:prstGeom prst="rect">
            <a:avLst/>
          </a:prstGeom>
        </p:spPr>
      </p:pic>
      <p:pic>
        <p:nvPicPr>
          <p:cNvPr id="5" name="Picture 4">
            <a:extLst>
              <a:ext uri="{FF2B5EF4-FFF2-40B4-BE49-F238E27FC236}">
                <a16:creationId xmlns:a16="http://schemas.microsoft.com/office/drawing/2014/main" id="{596E974E-E17C-4599-9BF4-EE54C1E44A36}"/>
              </a:ext>
            </a:extLst>
          </p:cNvPr>
          <p:cNvPicPr>
            <a:picLocks noChangeAspect="1"/>
          </p:cNvPicPr>
          <p:nvPr/>
        </p:nvPicPr>
        <p:blipFill>
          <a:blip r:embed="rId3"/>
          <a:stretch>
            <a:fillRect/>
          </a:stretch>
        </p:blipFill>
        <p:spPr>
          <a:xfrm>
            <a:off x="5349793" y="865270"/>
            <a:ext cx="6735115" cy="5792008"/>
          </a:xfrm>
          <a:prstGeom prst="rect">
            <a:avLst/>
          </a:prstGeom>
        </p:spPr>
      </p:pic>
      <p:sp>
        <p:nvSpPr>
          <p:cNvPr id="6" name="Oval 5">
            <a:extLst>
              <a:ext uri="{FF2B5EF4-FFF2-40B4-BE49-F238E27FC236}">
                <a16:creationId xmlns:a16="http://schemas.microsoft.com/office/drawing/2014/main" id="{25CE01E7-D9F4-4B96-8127-CAD24CCEDB5A}"/>
              </a:ext>
            </a:extLst>
          </p:cNvPr>
          <p:cNvSpPr/>
          <p:nvPr/>
        </p:nvSpPr>
        <p:spPr>
          <a:xfrm>
            <a:off x="219259" y="4683512"/>
            <a:ext cx="1341912" cy="1193181"/>
          </a:xfrm>
          <a:prstGeom prst="ellipse">
            <a:avLst/>
          </a:prstGeom>
          <a:noFill/>
          <a:ln>
            <a:solidFill>
              <a:srgbClr val="FF0000"/>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D138D6B-CB52-4974-A36D-F150D85CA394}"/>
              </a:ext>
            </a:extLst>
          </p:cNvPr>
          <p:cNvSpPr/>
          <p:nvPr/>
        </p:nvSpPr>
        <p:spPr>
          <a:xfrm>
            <a:off x="8216972" y="2044798"/>
            <a:ext cx="884663" cy="367992"/>
          </a:xfrm>
          <a:prstGeom prst="rect">
            <a:avLst/>
          </a:prstGeom>
          <a:noFill/>
          <a:ln>
            <a:solidFill>
              <a:srgbClr val="00B05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A04599C-71E4-4B3A-92EF-F0523C4D9051}"/>
              </a:ext>
            </a:extLst>
          </p:cNvPr>
          <p:cNvSpPr/>
          <p:nvPr/>
        </p:nvSpPr>
        <p:spPr>
          <a:xfrm>
            <a:off x="5728072" y="2412790"/>
            <a:ext cx="5862465" cy="5018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378981C4-0A41-4542-97B2-A56C2DA6F5DD}"/>
              </a:ext>
            </a:extLst>
          </p:cNvPr>
          <p:cNvSpPr/>
          <p:nvPr/>
        </p:nvSpPr>
        <p:spPr>
          <a:xfrm>
            <a:off x="5645430" y="4030134"/>
            <a:ext cx="6043961" cy="13067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E29BB9C-3ADE-403E-A8E2-16C7A31557C2}"/>
              </a:ext>
            </a:extLst>
          </p:cNvPr>
          <p:cNvSpPr txBox="1"/>
          <p:nvPr/>
        </p:nvSpPr>
        <p:spPr>
          <a:xfrm>
            <a:off x="219259" y="200722"/>
            <a:ext cx="11972741"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Aqui le damos al Correo, y para ver los correos que han entrado, le damos a Recibido alli saldra la lista con los correos, y vemos el cuerpo del mismo, y podemos Repetir lo mismo contestando el correo.</a:t>
            </a:r>
            <a:endParaRPr lang="es-DO"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888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7BF12-2EAA-4963-AE5E-51902C2B0A6C}"/>
              </a:ext>
            </a:extLst>
          </p:cNvPr>
          <p:cNvPicPr>
            <a:picLocks noChangeAspect="1"/>
          </p:cNvPicPr>
          <p:nvPr/>
        </p:nvPicPr>
        <p:blipFill>
          <a:blip r:embed="rId2"/>
          <a:stretch>
            <a:fillRect/>
          </a:stretch>
        </p:blipFill>
        <p:spPr>
          <a:xfrm>
            <a:off x="334536" y="1372156"/>
            <a:ext cx="5522525" cy="4858874"/>
          </a:xfrm>
          <a:prstGeom prst="rect">
            <a:avLst/>
          </a:prstGeom>
        </p:spPr>
      </p:pic>
      <p:pic>
        <p:nvPicPr>
          <p:cNvPr id="5" name="Picture 4">
            <a:extLst>
              <a:ext uri="{FF2B5EF4-FFF2-40B4-BE49-F238E27FC236}">
                <a16:creationId xmlns:a16="http://schemas.microsoft.com/office/drawing/2014/main" id="{4A0EDEEB-A5AD-42D7-ADB1-2E9017655AF9}"/>
              </a:ext>
            </a:extLst>
          </p:cNvPr>
          <p:cNvPicPr>
            <a:picLocks noChangeAspect="1"/>
          </p:cNvPicPr>
          <p:nvPr/>
        </p:nvPicPr>
        <p:blipFill>
          <a:blip r:embed="rId3"/>
          <a:stretch>
            <a:fillRect/>
          </a:stretch>
        </p:blipFill>
        <p:spPr>
          <a:xfrm>
            <a:off x="6334941" y="1263893"/>
            <a:ext cx="5715054" cy="4967137"/>
          </a:xfrm>
          <a:prstGeom prst="rect">
            <a:avLst/>
          </a:prstGeom>
        </p:spPr>
      </p:pic>
      <p:sp>
        <p:nvSpPr>
          <p:cNvPr id="6" name="Rectangle 5">
            <a:extLst>
              <a:ext uri="{FF2B5EF4-FFF2-40B4-BE49-F238E27FC236}">
                <a16:creationId xmlns:a16="http://schemas.microsoft.com/office/drawing/2014/main" id="{F896A891-E0E9-46B1-9B77-97F4DB984F3D}"/>
              </a:ext>
            </a:extLst>
          </p:cNvPr>
          <p:cNvSpPr/>
          <p:nvPr/>
        </p:nvSpPr>
        <p:spPr>
          <a:xfrm>
            <a:off x="6334941" y="5252224"/>
            <a:ext cx="2954025" cy="978806"/>
          </a:xfrm>
          <a:prstGeom prst="rect">
            <a:avLst/>
          </a:prstGeom>
          <a:noFill/>
          <a:ln>
            <a:solidFill>
              <a:srgbClr val="00B05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BF6740B-3315-4099-928B-D2675D882A4E}"/>
              </a:ext>
            </a:extLst>
          </p:cNvPr>
          <p:cNvSpPr txBox="1"/>
          <p:nvPr/>
        </p:nvSpPr>
        <p:spPr>
          <a:xfrm>
            <a:off x="334535" y="321695"/>
            <a:ext cx="11715459" cy="646331"/>
          </a:xfrm>
          <a:prstGeom prst="rect">
            <a:avLst/>
          </a:prstGeom>
          <a:noFill/>
        </p:spPr>
        <p:txBody>
          <a:bodyPr wrap="square" rtlCol="0">
            <a:spAutoFit/>
          </a:bodyPr>
          <a:lstStyle/>
          <a:p>
            <a:pPr algn="just"/>
            <a:r>
              <a:rPr lang="en-US" sz="1800" b="1" dirty="0">
                <a:latin typeface="Arial" panose="020B0604020202020204" pitchFamily="34" charset="0"/>
                <a:cs typeface="Arial" panose="020B0604020202020204" pitchFamily="34" charset="0"/>
              </a:rPr>
              <a:t>Podemos ahora el correo de ramon, y alli el Asunto,y el cuerpo del mensaje, y veremos como dice enviado correctamente,</a:t>
            </a:r>
            <a:endParaRPr lang="es-DO"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46000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B6357A-BDD1-451E-88FF-FC3601C28C16}"/>
              </a:ext>
            </a:extLst>
          </p:cNvPr>
          <p:cNvPicPr>
            <a:picLocks noChangeAspect="1"/>
          </p:cNvPicPr>
          <p:nvPr/>
        </p:nvPicPr>
        <p:blipFill>
          <a:blip r:embed="rId2"/>
          <a:stretch>
            <a:fillRect/>
          </a:stretch>
        </p:blipFill>
        <p:spPr>
          <a:xfrm>
            <a:off x="3352660" y="679337"/>
            <a:ext cx="5937859" cy="5799522"/>
          </a:xfrm>
          <a:prstGeom prst="rect">
            <a:avLst/>
          </a:prstGeom>
        </p:spPr>
      </p:pic>
      <p:sp>
        <p:nvSpPr>
          <p:cNvPr id="4" name="TextBox 3">
            <a:extLst>
              <a:ext uri="{FF2B5EF4-FFF2-40B4-BE49-F238E27FC236}">
                <a16:creationId xmlns:a16="http://schemas.microsoft.com/office/drawing/2014/main" id="{D25BA109-E531-4A56-8AD5-93933FC9D312}"/>
              </a:ext>
            </a:extLst>
          </p:cNvPr>
          <p:cNvSpPr txBox="1"/>
          <p:nvPr/>
        </p:nvSpPr>
        <p:spPr>
          <a:xfrm>
            <a:off x="172995" y="156117"/>
            <a:ext cx="11854248" cy="584775"/>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Entramos en la PC de Ramon, y vemos como ha llegando dandole donde dice Receive o Recibido, y confirmamos que todo marcha a la perfeccion.</a:t>
            </a:r>
            <a:endParaRPr lang="es-DO" sz="16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C2A5D0-117A-475F-A16F-60865EF12BF0}"/>
              </a:ext>
            </a:extLst>
          </p:cNvPr>
          <p:cNvSpPr/>
          <p:nvPr/>
        </p:nvSpPr>
        <p:spPr>
          <a:xfrm>
            <a:off x="3367564" y="4516243"/>
            <a:ext cx="3992241" cy="1293541"/>
          </a:xfrm>
          <a:prstGeom prst="rect">
            <a:avLst/>
          </a:prstGeom>
          <a:noFill/>
          <a:ln>
            <a:solidFill>
              <a:srgbClr val="00B05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0A22D58-1234-42A1-87AB-6E757C48AF9C}"/>
              </a:ext>
            </a:extLst>
          </p:cNvPr>
          <p:cNvSpPr/>
          <p:nvPr/>
        </p:nvSpPr>
        <p:spPr>
          <a:xfrm>
            <a:off x="3367564" y="2444418"/>
            <a:ext cx="5709529" cy="700225"/>
          </a:xfrm>
          <a:prstGeom prst="rect">
            <a:avLst/>
          </a:prstGeom>
          <a:noFill/>
          <a:ln>
            <a:solidFill>
              <a:srgbClr val="00B05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78007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51A56A25-9C12-AD86-1A95-5246FDA080F9}"/>
              </a:ext>
            </a:extLst>
          </p:cNvPr>
          <p:cNvSpPr txBox="1"/>
          <p:nvPr/>
        </p:nvSpPr>
        <p:spPr>
          <a:xfrm>
            <a:off x="255373" y="178420"/>
            <a:ext cx="11706118" cy="1077218"/>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Ahora vamos a crear un servidor FTP, el cual serve en las Empresas para compartir archivos y Documentos de forma segura en un servidor, para ello vamos al servidor FTP, asignamos la IP, Mascara, Gateway, DNS, y luego vamos a los Servicios, apagamos todos los demas Servidores, menos el FTP, alli, vamos a crear los usuarios, con los permisos y contraseña necesarios, y le damos agregar tantos como necesiten la empresa.</a:t>
            </a:r>
            <a:endParaRPr lang="es-DO" sz="16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18ACEDFB-5505-1D9D-8EB9-45BB8CCF2C9E}"/>
              </a:ext>
            </a:extLst>
          </p:cNvPr>
          <p:cNvPicPr>
            <a:picLocks noChangeAspect="1"/>
          </p:cNvPicPr>
          <p:nvPr/>
        </p:nvPicPr>
        <p:blipFill>
          <a:blip r:embed="rId2"/>
          <a:stretch>
            <a:fillRect/>
          </a:stretch>
        </p:blipFill>
        <p:spPr>
          <a:xfrm>
            <a:off x="2248564" y="1186477"/>
            <a:ext cx="7694871" cy="5421387"/>
          </a:xfrm>
          <a:prstGeom prst="rect">
            <a:avLst/>
          </a:prstGeom>
        </p:spPr>
      </p:pic>
    </p:spTree>
    <p:extLst>
      <p:ext uri="{BB962C8B-B14F-4D97-AF65-F5344CB8AC3E}">
        <p14:creationId xmlns:p14="http://schemas.microsoft.com/office/powerpoint/2010/main" val="986405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48575" y="111788"/>
            <a:ext cx="9890219" cy="547369"/>
          </a:xfrm>
          <a:prstGeom prst="rect">
            <a:avLst/>
          </a:prstGeom>
        </p:spPr>
        <p:txBody>
          <a:bodyPr wrap="none" lIns="95097" tIns="47549" rIns="95097" bIns="47549">
            <a:spAutoFit/>
          </a:bodyPr>
          <a:lstStyle/>
          <a:p>
            <a:r>
              <a:rPr lang="es-ES" sz="2933" b="1" u="sng" dirty="0">
                <a:solidFill>
                  <a:srgbClr val="0070C0"/>
                </a:solidFill>
                <a:latin typeface="DejaVu Sans"/>
              </a:rPr>
              <a:t>Según el medio de transmisión las Redes Pueden Ser:</a:t>
            </a:r>
          </a:p>
        </p:txBody>
      </p:sp>
      <p:sp>
        <p:nvSpPr>
          <p:cNvPr id="3" name="Rectángulo 2"/>
          <p:cNvSpPr/>
          <p:nvPr/>
        </p:nvSpPr>
        <p:spPr>
          <a:xfrm>
            <a:off x="338233" y="1009762"/>
            <a:ext cx="6910708" cy="2044958"/>
          </a:xfrm>
          <a:prstGeom prst="rect">
            <a:avLst/>
          </a:prstGeom>
        </p:spPr>
        <p:txBody>
          <a:bodyPr wrap="square" lIns="95097" tIns="47549" rIns="95097" bIns="47549">
            <a:spAutoFit/>
          </a:bodyPr>
          <a:lstStyle/>
          <a:p>
            <a:pPr algn="just"/>
            <a:r>
              <a:rPr lang="es-ES" sz="2533" b="1" dirty="0">
                <a:solidFill>
                  <a:srgbClr val="0C3762"/>
                </a:solidFill>
                <a:latin typeface="DejaVu Sans"/>
              </a:rPr>
              <a:t>Redes Cableadas:</a:t>
            </a:r>
          </a:p>
          <a:p>
            <a:pPr algn="just"/>
            <a:endParaRPr lang="es-ES" sz="2533" b="1" dirty="0">
              <a:solidFill>
                <a:srgbClr val="0C3762"/>
              </a:solidFill>
              <a:latin typeface="DejaVu Sans"/>
            </a:endParaRPr>
          </a:p>
          <a:p>
            <a:pPr algn="just"/>
            <a:r>
              <a:rPr lang="es-ES" sz="2533" dirty="0">
                <a:solidFill>
                  <a:srgbClr val="333333"/>
                </a:solidFill>
                <a:latin typeface="DejaVu Sans"/>
              </a:rPr>
              <a:t>El medio de transmisión es un cable. Los principales son el cable coaxial, la fibra óptica y UTP o los pares trenzados.</a:t>
            </a:r>
          </a:p>
        </p:txBody>
      </p:sp>
      <p:pic>
        <p:nvPicPr>
          <p:cNvPr id="17410" name="Picture 2" descr="Resultado de imagen para redes cableadas"/>
          <p:cNvPicPr>
            <a:picLocks noChangeAspect="1" noChangeArrowheads="1"/>
          </p:cNvPicPr>
          <p:nvPr/>
        </p:nvPicPr>
        <p:blipFill rotWithShape="1">
          <a:blip r:embed="rId2">
            <a:extLst>
              <a:ext uri="{28A0092B-C50C-407E-A947-70E740481C1C}">
                <a14:useLocalDpi xmlns:a14="http://schemas.microsoft.com/office/drawing/2010/main" val="0"/>
              </a:ext>
            </a:extLst>
          </a:blip>
          <a:srcRect l="8319" r="12450" b="18337"/>
          <a:stretch/>
        </p:blipFill>
        <p:spPr bwMode="auto">
          <a:xfrm>
            <a:off x="7750864" y="978112"/>
            <a:ext cx="3925957" cy="2601269"/>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38233" y="3845291"/>
            <a:ext cx="6910708" cy="2434744"/>
          </a:xfrm>
          <a:prstGeom prst="rect">
            <a:avLst/>
          </a:prstGeom>
        </p:spPr>
        <p:txBody>
          <a:bodyPr wrap="square" lIns="95097" tIns="47549" rIns="95097" bIns="47549">
            <a:spAutoFit/>
          </a:bodyPr>
          <a:lstStyle/>
          <a:p>
            <a:pPr algn="just"/>
            <a:r>
              <a:rPr lang="es-ES" sz="2533" b="1" dirty="0">
                <a:solidFill>
                  <a:srgbClr val="0C3762"/>
                </a:solidFill>
                <a:latin typeface="DejaVu Sans"/>
              </a:rPr>
              <a:t>Redes Inalámbricas y Móviles:</a:t>
            </a:r>
          </a:p>
          <a:p>
            <a:pPr algn="just"/>
            <a:endParaRPr lang="es-ES" sz="2533" b="1" dirty="0">
              <a:solidFill>
                <a:srgbClr val="0C3762"/>
              </a:solidFill>
              <a:latin typeface="DejaVu Sans"/>
            </a:endParaRPr>
          </a:p>
          <a:p>
            <a:pPr algn="just"/>
            <a:r>
              <a:rPr lang="es-ES" sz="2533" dirty="0">
                <a:solidFill>
                  <a:srgbClr val="333333"/>
                </a:solidFill>
                <a:latin typeface="DejaVu Sans"/>
              </a:rPr>
              <a:t>El medio es el aire. A través de éste se envían ondas electromagnéticas que pueden ser de diversas frecuencias: radio, microondas, infrarrojos</a:t>
            </a:r>
          </a:p>
        </p:txBody>
      </p:sp>
      <p:pic>
        <p:nvPicPr>
          <p:cNvPr id="17412"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243" y="3959531"/>
            <a:ext cx="4267200" cy="25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8635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5F2BE4-4DD8-4924-89E9-13E3DABE4534}"/>
              </a:ext>
            </a:extLst>
          </p:cNvPr>
          <p:cNvSpPr txBox="1"/>
          <p:nvPr/>
        </p:nvSpPr>
        <p:spPr>
          <a:xfrm>
            <a:off x="255373" y="178420"/>
            <a:ext cx="11706118" cy="1077218"/>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Ahora vamos a crear un servidor FTP, el cual serve en las Empresas para compartir archivos y Documentos de forma segura en un servidor, para ello vamos al servidor FTP, asignamos la IP, Mascara, Gateway, DNS, y luego vamos a los Servicios, apagamos todos los demas Servidores, menos el FTP, alli, vamos a crear los usuarios, con los permisos y contraseña necesarios, y le damos agregar tantos como necesiten la empresa.</a:t>
            </a:r>
            <a:endParaRPr lang="es-DO" sz="1600" dirty="0">
              <a:latin typeface="Times New Roman" panose="02020603050405020304" pitchFamily="18" charset="0"/>
              <a:cs typeface="Times New Roman" panose="02020603050405020304" pitchFamily="18" charset="0"/>
            </a:endParaRPr>
          </a:p>
        </p:txBody>
      </p:sp>
      <p:pic>
        <p:nvPicPr>
          <p:cNvPr id="4" name="Imagen 3">
            <a:extLst>
              <a:ext uri="{FF2B5EF4-FFF2-40B4-BE49-F238E27FC236}">
                <a16:creationId xmlns:a16="http://schemas.microsoft.com/office/drawing/2014/main" id="{0431194A-8E42-9B40-74E7-3502DFA00295}"/>
              </a:ext>
            </a:extLst>
          </p:cNvPr>
          <p:cNvPicPr>
            <a:picLocks noChangeAspect="1"/>
          </p:cNvPicPr>
          <p:nvPr/>
        </p:nvPicPr>
        <p:blipFill>
          <a:blip r:embed="rId2"/>
          <a:stretch>
            <a:fillRect/>
          </a:stretch>
        </p:blipFill>
        <p:spPr>
          <a:xfrm>
            <a:off x="709004" y="1356513"/>
            <a:ext cx="5306165" cy="5185399"/>
          </a:xfrm>
          <a:prstGeom prst="rect">
            <a:avLst/>
          </a:prstGeom>
        </p:spPr>
      </p:pic>
      <p:pic>
        <p:nvPicPr>
          <p:cNvPr id="8" name="Imagen 7">
            <a:extLst>
              <a:ext uri="{FF2B5EF4-FFF2-40B4-BE49-F238E27FC236}">
                <a16:creationId xmlns:a16="http://schemas.microsoft.com/office/drawing/2014/main" id="{141FC517-8539-6852-C3BA-EB23702933A0}"/>
              </a:ext>
            </a:extLst>
          </p:cNvPr>
          <p:cNvPicPr>
            <a:picLocks noChangeAspect="1"/>
          </p:cNvPicPr>
          <p:nvPr/>
        </p:nvPicPr>
        <p:blipFill>
          <a:blip r:embed="rId3"/>
          <a:stretch>
            <a:fillRect/>
          </a:stretch>
        </p:blipFill>
        <p:spPr>
          <a:xfrm>
            <a:off x="6441295" y="1356513"/>
            <a:ext cx="5520196" cy="5325274"/>
          </a:xfrm>
          <a:prstGeom prst="rect">
            <a:avLst/>
          </a:prstGeom>
        </p:spPr>
      </p:pic>
    </p:spTree>
    <p:extLst>
      <p:ext uri="{BB962C8B-B14F-4D97-AF65-F5344CB8AC3E}">
        <p14:creationId xmlns:p14="http://schemas.microsoft.com/office/powerpoint/2010/main" val="2977396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22DAF15-B8ED-493E-871D-57F30C438BF6}"/>
              </a:ext>
            </a:extLst>
          </p:cNvPr>
          <p:cNvPicPr>
            <a:picLocks noChangeAspect="1"/>
          </p:cNvPicPr>
          <p:nvPr/>
        </p:nvPicPr>
        <p:blipFill>
          <a:blip r:embed="rId2"/>
          <a:stretch>
            <a:fillRect/>
          </a:stretch>
        </p:blipFill>
        <p:spPr>
          <a:xfrm>
            <a:off x="304661" y="1293525"/>
            <a:ext cx="5315692" cy="5229955"/>
          </a:xfrm>
          <a:prstGeom prst="rect">
            <a:avLst/>
          </a:prstGeom>
        </p:spPr>
      </p:pic>
      <p:sp>
        <p:nvSpPr>
          <p:cNvPr id="4" name="Rectangle 3">
            <a:extLst>
              <a:ext uri="{FF2B5EF4-FFF2-40B4-BE49-F238E27FC236}">
                <a16:creationId xmlns:a16="http://schemas.microsoft.com/office/drawing/2014/main" id="{2B816673-A14D-4E68-AAD2-03DB4187A106}"/>
              </a:ext>
            </a:extLst>
          </p:cNvPr>
          <p:cNvSpPr/>
          <p:nvPr/>
        </p:nvSpPr>
        <p:spPr>
          <a:xfrm>
            <a:off x="3974069" y="1967696"/>
            <a:ext cx="1099595" cy="887016"/>
          </a:xfrm>
          <a:prstGeom prst="rect">
            <a:avLst/>
          </a:prstGeom>
          <a:noFill/>
          <a:ln w="38100">
            <a:solidFill>
              <a:srgbClr val="00B05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C6BA338-BD98-4BFA-AAFB-8DA82FDCDD65}"/>
              </a:ext>
            </a:extLst>
          </p:cNvPr>
          <p:cNvSpPr txBox="1"/>
          <p:nvPr/>
        </p:nvSpPr>
        <p:spPr>
          <a:xfrm>
            <a:off x="139905" y="88306"/>
            <a:ext cx="11737909" cy="1077218"/>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Nos vamos a una de las PC, en este caso la de Ramon, y alli buscamos la consola de comandos, y escribimos </a:t>
            </a:r>
            <a:r>
              <a:rPr lang="en-US" sz="1600" dirty="0">
                <a:latin typeface="Times New Roman" panose="02020603050405020304" pitchFamily="18" charset="0"/>
                <a:cs typeface="Times New Roman" panose="02020603050405020304" pitchFamily="18" charset="0"/>
                <a:hlinkClick r:id="rId3" invalidUrl="ftp://ftp 192.168.1.253/"/>
              </a:rPr>
              <a:t>ftp 192.168.1.253</a:t>
            </a:r>
            <a:r>
              <a:rPr lang="en-US" sz="1600" dirty="0">
                <a:latin typeface="Times New Roman" panose="02020603050405020304" pitchFamily="18" charset="0"/>
                <a:cs typeface="Times New Roman" panose="02020603050405020304" pitchFamily="18" charset="0"/>
              </a:rPr>
              <a:t>, que es la ip del servidor FTP, y alli nos pedira las credenciales que habiamos asignado a cada usuario, llenamos y luego ejecutemos el comando dir para ver los directorios, etc. Listo con esto terminamos lo conceptos fundamentals de Servidores y redes basicas que necesitamos para comenzar a trabajar en Redes con Tecnologias Cisco. Ahora vamos a trabajar con Telefonia.</a:t>
            </a:r>
            <a:endParaRPr lang="es-DO" sz="1600" dirty="0">
              <a:latin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CB4F6C34-9299-6E17-BF70-63AB64A3BC1C}"/>
              </a:ext>
            </a:extLst>
          </p:cNvPr>
          <p:cNvPicPr>
            <a:picLocks noChangeAspect="1"/>
          </p:cNvPicPr>
          <p:nvPr/>
        </p:nvPicPr>
        <p:blipFill>
          <a:blip r:embed="rId4"/>
          <a:stretch>
            <a:fillRect/>
          </a:stretch>
        </p:blipFill>
        <p:spPr>
          <a:xfrm>
            <a:off x="6371352" y="1209608"/>
            <a:ext cx="5515987" cy="5397787"/>
          </a:xfrm>
          <a:prstGeom prst="rect">
            <a:avLst/>
          </a:prstGeom>
        </p:spPr>
      </p:pic>
    </p:spTree>
    <p:extLst>
      <p:ext uri="{BB962C8B-B14F-4D97-AF65-F5344CB8AC3E}">
        <p14:creationId xmlns:p14="http://schemas.microsoft.com/office/powerpoint/2010/main" val="406406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0.giphy.com/media/26BRKZ4gbwgxbif7i/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600199"/>
            <a:ext cx="5357273" cy="4373284"/>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1"/>
          <p:cNvSpPr/>
          <p:nvPr/>
        </p:nvSpPr>
        <p:spPr>
          <a:xfrm>
            <a:off x="1759998" y="364941"/>
            <a:ext cx="8672003" cy="646331"/>
          </a:xfrm>
          <a:prstGeom prst="rect">
            <a:avLst/>
          </a:prstGeom>
        </p:spPr>
        <p:txBody>
          <a:bodyPr wrap="square" lIns="91440" tIns="45720" rIns="91440" bIns="45720">
            <a:spAutoFit/>
          </a:bodyPr>
          <a:lstStyle/>
          <a:p>
            <a:pPr algn="ctr"/>
            <a:r>
              <a:rPr lang="es-ES" sz="3600" b="1" dirty="0">
                <a:solidFill>
                  <a:srgbClr val="00B0F0"/>
                </a:solidFill>
              </a:rPr>
              <a:t>Preguntas, Dudas o Comentarios.</a:t>
            </a:r>
          </a:p>
        </p:txBody>
      </p:sp>
      <p:pic>
        <p:nvPicPr>
          <p:cNvPr id="2" name="Picture 2" descr="https://www.excelfreeblog.com/wp-content/uploads/2017/09/giphy-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98601"/>
            <a:ext cx="6146800" cy="479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451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DD5638D-5D77-64A5-2365-ACB80121A94F}"/>
              </a:ext>
            </a:extLst>
          </p:cNvPr>
          <p:cNvPicPr>
            <a:picLocks noChangeAspect="1"/>
          </p:cNvPicPr>
          <p:nvPr/>
        </p:nvPicPr>
        <p:blipFill>
          <a:blip r:embed="rId2"/>
          <a:stretch>
            <a:fillRect/>
          </a:stretch>
        </p:blipFill>
        <p:spPr>
          <a:xfrm>
            <a:off x="2064713" y="1907979"/>
            <a:ext cx="10139082" cy="4714802"/>
          </a:xfrm>
          <a:prstGeom prst="rect">
            <a:avLst/>
          </a:prstGeom>
        </p:spPr>
      </p:pic>
      <p:sp>
        <p:nvSpPr>
          <p:cNvPr id="4" name="TextBox 3">
            <a:extLst>
              <a:ext uri="{FF2B5EF4-FFF2-40B4-BE49-F238E27FC236}">
                <a16:creationId xmlns:a16="http://schemas.microsoft.com/office/drawing/2014/main" id="{9B64D405-95B2-403B-B6CD-E3829C9D2B71}"/>
              </a:ext>
            </a:extLst>
          </p:cNvPr>
          <p:cNvSpPr txBox="1"/>
          <p:nvPr/>
        </p:nvSpPr>
        <p:spPr>
          <a:xfrm>
            <a:off x="336347" y="178760"/>
            <a:ext cx="11364842" cy="400110"/>
          </a:xfrm>
          <a:prstGeom prst="rect">
            <a:avLst/>
          </a:prstGeom>
          <a:noFill/>
        </p:spPr>
        <p:txBody>
          <a:bodyPr wrap="square" rtlCol="0">
            <a:spAutoFit/>
          </a:bodyPr>
          <a:lstStyle/>
          <a:p>
            <a:pPr algn="ctr"/>
            <a:r>
              <a:rPr lang="es-ES" sz="2000" b="1" dirty="0"/>
              <a:t>CONFIGURACION DE UNA RED LAN CON DOS ROUTER, </a:t>
            </a:r>
            <a:r>
              <a:rPr lang="en-US" sz="2000" b="1" dirty="0"/>
              <a:t>SWITCH , </a:t>
            </a:r>
            <a:r>
              <a:rPr lang="es-ES" sz="2000" b="1" dirty="0"/>
              <a:t>SERVIDORES, PC Y TELEFONOS IP, RIP</a:t>
            </a:r>
            <a:endParaRPr lang="es-DO" sz="2000" b="1" dirty="0"/>
          </a:p>
        </p:txBody>
      </p:sp>
      <p:sp>
        <p:nvSpPr>
          <p:cNvPr id="5" name="CuadroTexto 4"/>
          <p:cNvSpPr txBox="1"/>
          <p:nvPr/>
        </p:nvSpPr>
        <p:spPr>
          <a:xfrm>
            <a:off x="6207027" y="5292053"/>
            <a:ext cx="2390128" cy="1323439"/>
          </a:xfrm>
          <a:prstGeom prst="rect">
            <a:avLst/>
          </a:prstGeom>
          <a:noFill/>
        </p:spPr>
        <p:txBody>
          <a:bodyPr wrap="square" rtlCol="0">
            <a:spAutoFit/>
          </a:bodyPr>
          <a:lstStyle/>
          <a:p>
            <a:pPr algn="ctr"/>
            <a:r>
              <a:rPr lang="en-US" sz="1600" b="1" dirty="0"/>
              <a:t>Conectamos todos los dispositivos, y asignamos las IP como las vemos aqui para poder tener un mejor esquemas.</a:t>
            </a:r>
            <a:endParaRPr lang="es-ES" sz="1600" b="1" dirty="0"/>
          </a:p>
        </p:txBody>
      </p:sp>
      <p:pic>
        <p:nvPicPr>
          <p:cNvPr id="3" name="Picture 2">
            <a:extLst>
              <a:ext uri="{FF2B5EF4-FFF2-40B4-BE49-F238E27FC236}">
                <a16:creationId xmlns:a16="http://schemas.microsoft.com/office/drawing/2014/main" id="{98580C48-A0F3-4705-BAA0-29A2971D33E7}"/>
              </a:ext>
            </a:extLst>
          </p:cNvPr>
          <p:cNvPicPr>
            <a:picLocks noChangeAspect="1"/>
          </p:cNvPicPr>
          <p:nvPr/>
        </p:nvPicPr>
        <p:blipFill>
          <a:blip r:embed="rId3"/>
          <a:stretch>
            <a:fillRect/>
          </a:stretch>
        </p:blipFill>
        <p:spPr>
          <a:xfrm>
            <a:off x="215153" y="1552226"/>
            <a:ext cx="1565186" cy="3753548"/>
          </a:xfrm>
          <a:prstGeom prst="rect">
            <a:avLst/>
          </a:prstGeom>
        </p:spPr>
      </p:pic>
      <p:pic>
        <p:nvPicPr>
          <p:cNvPr id="6" name="Picture 5">
            <a:extLst>
              <a:ext uri="{FF2B5EF4-FFF2-40B4-BE49-F238E27FC236}">
                <a16:creationId xmlns:a16="http://schemas.microsoft.com/office/drawing/2014/main" id="{ACD3CDA2-B3AE-49D7-BA01-3DA590AC0D9D}"/>
              </a:ext>
            </a:extLst>
          </p:cNvPr>
          <p:cNvPicPr>
            <a:picLocks noChangeAspect="1"/>
          </p:cNvPicPr>
          <p:nvPr/>
        </p:nvPicPr>
        <p:blipFill>
          <a:blip r:embed="rId4"/>
          <a:stretch>
            <a:fillRect/>
          </a:stretch>
        </p:blipFill>
        <p:spPr>
          <a:xfrm>
            <a:off x="125538" y="614771"/>
            <a:ext cx="3309602" cy="534839"/>
          </a:xfrm>
          <a:prstGeom prst="rect">
            <a:avLst/>
          </a:prstGeom>
        </p:spPr>
      </p:pic>
      <p:sp>
        <p:nvSpPr>
          <p:cNvPr id="8" name="CuadroTexto 23">
            <a:extLst>
              <a:ext uri="{FF2B5EF4-FFF2-40B4-BE49-F238E27FC236}">
                <a16:creationId xmlns:a16="http://schemas.microsoft.com/office/drawing/2014/main" id="{C1097B96-B34D-4456-BDE8-F6B87135316C}"/>
              </a:ext>
            </a:extLst>
          </p:cNvPr>
          <p:cNvSpPr txBox="1"/>
          <p:nvPr/>
        </p:nvSpPr>
        <p:spPr>
          <a:xfrm>
            <a:off x="125538" y="5238736"/>
            <a:ext cx="1939175" cy="1477328"/>
          </a:xfrm>
          <a:prstGeom prst="rect">
            <a:avLst/>
          </a:prstGeom>
          <a:noFill/>
        </p:spPr>
        <p:txBody>
          <a:bodyPr wrap="square">
            <a:spAutoFit/>
          </a:bodyPr>
          <a:lstStyle/>
          <a:p>
            <a:pPr algn="ctr"/>
            <a:r>
              <a:rPr lang="es-ES" b="1" i="0" dirty="0">
                <a:effectLst>
                  <a:outerShdw blurRad="38100" dist="38100" dir="2700000" algn="tl">
                    <a:srgbClr val="000000">
                      <a:alpha val="43137"/>
                    </a:srgbClr>
                  </a:outerShdw>
                </a:effectLst>
                <a:latin typeface="Söhne"/>
              </a:rPr>
              <a:t>El éxito es la suma de pequeños esfuerzos repetidos día tras día</a:t>
            </a:r>
            <a:endParaRPr lang="es-DO" b="1" dirty="0">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EA5202FA-044E-45B0-96BB-3ED23FE1F470}"/>
              </a:ext>
            </a:extLst>
          </p:cNvPr>
          <p:cNvPicPr>
            <a:picLocks noChangeAspect="1"/>
          </p:cNvPicPr>
          <p:nvPr/>
        </p:nvPicPr>
        <p:blipFill>
          <a:blip r:embed="rId5"/>
          <a:stretch>
            <a:fillRect/>
          </a:stretch>
        </p:blipFill>
        <p:spPr>
          <a:xfrm>
            <a:off x="3524755" y="691451"/>
            <a:ext cx="1669870" cy="837344"/>
          </a:xfrm>
          <a:prstGeom prst="rect">
            <a:avLst/>
          </a:prstGeom>
        </p:spPr>
      </p:pic>
      <p:pic>
        <p:nvPicPr>
          <p:cNvPr id="4098" name="Picture 2" descr="IP Subnetting in Cisco Packet Tracer | by Sena Akbulut | Medium">
            <a:extLst>
              <a:ext uri="{FF2B5EF4-FFF2-40B4-BE49-F238E27FC236}">
                <a16:creationId xmlns:a16="http://schemas.microsoft.com/office/drawing/2014/main" id="{8E5E08E5-049A-4032-87D6-23A79B6B4A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7677" y="509410"/>
            <a:ext cx="1965913" cy="13985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1818F7B-C4DB-4148-845D-9591FD1F5D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0671" y="805659"/>
            <a:ext cx="2628112" cy="587721"/>
          </a:xfrm>
          <a:prstGeom prst="rect">
            <a:avLst/>
          </a:prstGeom>
        </p:spPr>
      </p:pic>
      <p:pic>
        <p:nvPicPr>
          <p:cNvPr id="13" name="Picture 12">
            <a:extLst>
              <a:ext uri="{FF2B5EF4-FFF2-40B4-BE49-F238E27FC236}">
                <a16:creationId xmlns:a16="http://schemas.microsoft.com/office/drawing/2014/main" id="{4BC01D83-A1A0-4EB8-A2B2-3B113EDEDFE8}"/>
              </a:ext>
            </a:extLst>
          </p:cNvPr>
          <p:cNvPicPr>
            <a:picLocks noChangeAspect="1"/>
          </p:cNvPicPr>
          <p:nvPr/>
        </p:nvPicPr>
        <p:blipFill>
          <a:blip r:embed="rId8"/>
          <a:stretch>
            <a:fillRect/>
          </a:stretch>
        </p:blipFill>
        <p:spPr>
          <a:xfrm>
            <a:off x="9506393" y="723864"/>
            <a:ext cx="2685608" cy="567782"/>
          </a:xfrm>
          <a:prstGeom prst="rect">
            <a:avLst/>
          </a:prstGeom>
        </p:spPr>
      </p:pic>
      <p:pic>
        <p:nvPicPr>
          <p:cNvPr id="15" name="Picture 14">
            <a:extLst>
              <a:ext uri="{FF2B5EF4-FFF2-40B4-BE49-F238E27FC236}">
                <a16:creationId xmlns:a16="http://schemas.microsoft.com/office/drawing/2014/main" id="{91BFFC40-6EF6-46A5-891E-9724AE3BEAEB}"/>
              </a:ext>
            </a:extLst>
          </p:cNvPr>
          <p:cNvPicPr>
            <a:picLocks noChangeAspect="1"/>
          </p:cNvPicPr>
          <p:nvPr/>
        </p:nvPicPr>
        <p:blipFill>
          <a:blip r:embed="rId9"/>
          <a:stretch>
            <a:fillRect/>
          </a:stretch>
        </p:blipFill>
        <p:spPr>
          <a:xfrm>
            <a:off x="7367938" y="1420360"/>
            <a:ext cx="1359302" cy="704407"/>
          </a:xfrm>
          <a:prstGeom prst="rect">
            <a:avLst/>
          </a:prstGeom>
        </p:spPr>
      </p:pic>
      <p:pic>
        <p:nvPicPr>
          <p:cNvPr id="16" name="Picture 15">
            <a:extLst>
              <a:ext uri="{FF2B5EF4-FFF2-40B4-BE49-F238E27FC236}">
                <a16:creationId xmlns:a16="http://schemas.microsoft.com/office/drawing/2014/main" id="{A9EB81DD-56F7-427C-AB88-8C7B090B3B5D}"/>
              </a:ext>
            </a:extLst>
          </p:cNvPr>
          <p:cNvPicPr>
            <a:picLocks noChangeAspect="1"/>
          </p:cNvPicPr>
          <p:nvPr/>
        </p:nvPicPr>
        <p:blipFill rotWithShape="1">
          <a:blip r:embed="rId10"/>
          <a:srcRect/>
          <a:stretch/>
        </p:blipFill>
        <p:spPr>
          <a:xfrm>
            <a:off x="10849197" y="1408407"/>
            <a:ext cx="1013952" cy="553696"/>
          </a:xfrm>
          <a:prstGeom prst="rect">
            <a:avLst/>
          </a:prstGeom>
        </p:spPr>
      </p:pic>
      <p:pic>
        <p:nvPicPr>
          <p:cNvPr id="17" name="Picture 16">
            <a:extLst>
              <a:ext uri="{FF2B5EF4-FFF2-40B4-BE49-F238E27FC236}">
                <a16:creationId xmlns:a16="http://schemas.microsoft.com/office/drawing/2014/main" id="{956BFB45-A406-4241-BE63-E36AC592E19B}"/>
              </a:ext>
            </a:extLst>
          </p:cNvPr>
          <p:cNvPicPr>
            <a:picLocks noChangeAspect="1"/>
          </p:cNvPicPr>
          <p:nvPr/>
        </p:nvPicPr>
        <p:blipFill>
          <a:blip r:embed="rId11"/>
          <a:stretch>
            <a:fillRect/>
          </a:stretch>
        </p:blipFill>
        <p:spPr>
          <a:xfrm>
            <a:off x="11356173" y="2104255"/>
            <a:ext cx="786274" cy="642137"/>
          </a:xfrm>
          <a:prstGeom prst="rect">
            <a:avLst/>
          </a:prstGeom>
        </p:spPr>
      </p:pic>
      <p:pic>
        <p:nvPicPr>
          <p:cNvPr id="18" name="Picture 17">
            <a:extLst>
              <a:ext uri="{FF2B5EF4-FFF2-40B4-BE49-F238E27FC236}">
                <a16:creationId xmlns:a16="http://schemas.microsoft.com/office/drawing/2014/main" id="{84562891-FD9D-496A-8B67-5224B19D5DF5}"/>
              </a:ext>
            </a:extLst>
          </p:cNvPr>
          <p:cNvPicPr>
            <a:picLocks noChangeAspect="1"/>
          </p:cNvPicPr>
          <p:nvPr/>
        </p:nvPicPr>
        <p:blipFill>
          <a:blip r:embed="rId12"/>
          <a:stretch>
            <a:fillRect/>
          </a:stretch>
        </p:blipFill>
        <p:spPr>
          <a:xfrm>
            <a:off x="9552671" y="1364002"/>
            <a:ext cx="1149232" cy="593241"/>
          </a:xfrm>
          <a:prstGeom prst="rect">
            <a:avLst/>
          </a:prstGeom>
        </p:spPr>
      </p:pic>
      <p:pic>
        <p:nvPicPr>
          <p:cNvPr id="14" name="Picture 13">
            <a:extLst>
              <a:ext uri="{FF2B5EF4-FFF2-40B4-BE49-F238E27FC236}">
                <a16:creationId xmlns:a16="http://schemas.microsoft.com/office/drawing/2014/main" id="{31A0A44A-DF9E-4F12-AD45-762898E3BAAA}"/>
              </a:ext>
            </a:extLst>
          </p:cNvPr>
          <p:cNvPicPr>
            <a:picLocks noChangeAspect="1"/>
          </p:cNvPicPr>
          <p:nvPr/>
        </p:nvPicPr>
        <p:blipFill>
          <a:blip r:embed="rId13"/>
          <a:stretch>
            <a:fillRect/>
          </a:stretch>
        </p:blipFill>
        <p:spPr>
          <a:xfrm>
            <a:off x="1380889" y="1229066"/>
            <a:ext cx="795618" cy="795618"/>
          </a:xfrm>
          <a:prstGeom prst="rect">
            <a:avLst/>
          </a:prstGeom>
        </p:spPr>
      </p:pic>
      <p:pic>
        <p:nvPicPr>
          <p:cNvPr id="19" name="Picture 18">
            <a:extLst>
              <a:ext uri="{FF2B5EF4-FFF2-40B4-BE49-F238E27FC236}">
                <a16:creationId xmlns:a16="http://schemas.microsoft.com/office/drawing/2014/main" id="{AEE2E1F5-B598-4EA5-A1E4-69B7C114EBD5}"/>
              </a:ext>
            </a:extLst>
          </p:cNvPr>
          <p:cNvPicPr>
            <a:picLocks noChangeAspect="1"/>
          </p:cNvPicPr>
          <p:nvPr/>
        </p:nvPicPr>
        <p:blipFill>
          <a:blip r:embed="rId14"/>
          <a:stretch>
            <a:fillRect/>
          </a:stretch>
        </p:blipFill>
        <p:spPr>
          <a:xfrm>
            <a:off x="2071949" y="1217155"/>
            <a:ext cx="1432845" cy="799259"/>
          </a:xfrm>
          <a:prstGeom prst="rect">
            <a:avLst/>
          </a:prstGeom>
        </p:spPr>
      </p:pic>
    </p:spTree>
    <p:extLst>
      <p:ext uri="{BB962C8B-B14F-4D97-AF65-F5344CB8AC3E}">
        <p14:creationId xmlns:p14="http://schemas.microsoft.com/office/powerpoint/2010/main" val="17572903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66742" y="443107"/>
            <a:ext cx="9424867" cy="584775"/>
          </a:xfrm>
          <a:prstGeom prst="rect">
            <a:avLst/>
          </a:prstGeom>
        </p:spPr>
        <p:txBody>
          <a:bodyPr wrap="square">
            <a:spAutoFit/>
          </a:bodyPr>
          <a:lstStyle/>
          <a:p>
            <a:pPr algn="ctr"/>
            <a:r>
              <a:rPr lang="es-ES" sz="3200" b="1"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Detalle del Proyecto Telefonía IP</a:t>
            </a:r>
            <a:endParaRPr lang="es-ES" sz="3200" b="1" i="0" dirty="0">
              <a:solidFill>
                <a:srgbClr val="00206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Rectángulo 2"/>
          <p:cNvSpPr/>
          <p:nvPr/>
        </p:nvSpPr>
        <p:spPr>
          <a:xfrm>
            <a:off x="296089" y="1432450"/>
            <a:ext cx="11599817" cy="4662815"/>
          </a:xfrm>
          <a:prstGeom prst="rect">
            <a:avLst/>
          </a:prstGeom>
          <a:solidFill>
            <a:schemeClr val="bg1">
              <a:lumMod val="95000"/>
            </a:schemeClr>
          </a:solidFill>
          <a:ln w="57150">
            <a:solidFill>
              <a:srgbClr val="FFFF00"/>
            </a:solidFill>
          </a:ln>
          <a:effectLst>
            <a:glow rad="228600">
              <a:schemeClr val="accent6">
                <a:satMod val="175000"/>
                <a:alpha val="40000"/>
              </a:schemeClr>
            </a:glow>
          </a:effectLst>
        </p:spPr>
        <p:txBody>
          <a:bodyPr wrap="square">
            <a:spAutoFit/>
          </a:bodyPr>
          <a:lstStyle/>
          <a:p>
            <a:pPr algn="just"/>
            <a:r>
              <a:rPr lang="es-ES" sz="2700" dirty="0">
                <a:latin typeface="Arial" panose="020B0604020202020204" pitchFamily="34" charset="0"/>
                <a:cs typeface="Arial" panose="020B0604020202020204" pitchFamily="34" charset="0"/>
              </a:rPr>
              <a:t>Por grupos se realizará la configuracion de una </a:t>
            </a:r>
            <a:r>
              <a:rPr lang="es-ES" sz="2700" b="1" dirty="0">
                <a:solidFill>
                  <a:srgbClr val="00B0F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PBX en un servidor Virtual en Cisco Packet Tracer</a:t>
            </a:r>
            <a:r>
              <a:rPr lang="es-ES" sz="2700" dirty="0">
                <a:latin typeface="Arial" panose="020B0604020202020204" pitchFamily="34" charset="0"/>
                <a:cs typeface="Arial" panose="020B0604020202020204" pitchFamily="34" charset="0"/>
              </a:rPr>
              <a:t>, donde se realizarán las configuraciones necesarias para poner a funcionar un servidor, computadoras, y celulares a comunicarse entre ellos de forma local, configurando una red con IP Fija y DHCP, entre los equipos, utilizaremos Tecnologia de Cisco, y sus Dispositivos que vienen ya el Paquete de </a:t>
            </a:r>
            <a:r>
              <a:rPr lang="es-ES" sz="27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Cisco Packet Tracer</a:t>
            </a:r>
            <a:r>
              <a:rPr lang="es-ES" sz="2700" dirty="0">
                <a:latin typeface="Arial" panose="020B0604020202020204" pitchFamily="34" charset="0"/>
                <a:cs typeface="Arial" panose="020B0604020202020204" pitchFamily="34" charset="0"/>
              </a:rPr>
              <a:t>, y aremos las configuraciones por la consola de comandos : (</a:t>
            </a:r>
            <a:r>
              <a:rPr lang="es-ES" sz="2700" b="1" dirty="0">
                <a:latin typeface="Arial" panose="020B0604020202020204" pitchFamily="34" charset="0"/>
                <a:cs typeface="Arial" panose="020B0604020202020204" pitchFamily="34" charset="0"/>
              </a:rPr>
              <a:t>2-Router, 2-Swithc, 8-Computadoras, y por lo menos 6-Telefonos, 4-Servidores WEB, DNS, EMAIL, FTP</a:t>
            </a:r>
            <a:r>
              <a:rPr lang="es-ES" sz="2700" dirty="0">
                <a:latin typeface="Arial" panose="020B0604020202020204" pitchFamily="34" charset="0"/>
                <a:cs typeface="Arial" panose="020B0604020202020204" pitchFamily="34" charset="0"/>
              </a:rPr>
              <a:t>), simulado 4 o 5, o más -Departamentos (</a:t>
            </a:r>
            <a:r>
              <a:rPr lang="es-ES" sz="2700" b="1" dirty="0">
                <a:latin typeface="Arial" panose="020B0604020202020204" pitchFamily="34" charset="0"/>
                <a:cs typeface="Arial" panose="020B0604020202020204" pitchFamily="34" charset="0"/>
              </a:rPr>
              <a:t>TI, Publicidad, Administracion, y Contabilidad, etc.</a:t>
            </a:r>
            <a:r>
              <a:rPr lang="es-ES" sz="2700" dirty="0">
                <a:latin typeface="Arial" panose="020B0604020202020204" pitchFamily="34" charset="0"/>
                <a:cs typeface="Arial" panose="020B0604020202020204" pitchFamily="34" charset="0"/>
              </a:rPr>
              <a:t>) y probaremos de uno a otro, tanto con el Ping como con las llamadas. </a:t>
            </a:r>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404" y="301928"/>
            <a:ext cx="906161" cy="906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35212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p:nvPr/>
        </p:nvSpPr>
        <p:spPr>
          <a:xfrm>
            <a:off x="1538028" y="1206382"/>
            <a:ext cx="10422222" cy="52629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b="1"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2000" b="1" dirty="0">
                <a:solidFill>
                  <a:schemeClr val="dk1"/>
                </a:solidFill>
                <a:latin typeface="Arial" panose="020B0604020202020204" pitchFamily="34" charset="0"/>
                <a:ea typeface="Calibri"/>
                <a:cs typeface="Arial" panose="020B0604020202020204" pitchFamily="34" charset="0"/>
                <a:sym typeface="Calibri"/>
              </a:rPr>
              <a:t>EN EL ROUTER:</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20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2000" dirty="0">
                <a:solidFill>
                  <a:schemeClr val="dk1"/>
                </a:solidFill>
                <a:latin typeface="Arial" panose="020B0604020202020204" pitchFamily="34" charset="0"/>
                <a:ea typeface="Calibri"/>
                <a:cs typeface="Arial" panose="020B0604020202020204" pitchFamily="34" charset="0"/>
                <a:sym typeface="Calibri"/>
              </a:rPr>
              <a:t>1-LEVANTAR LA INTERFAZ</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2000" dirty="0">
                <a:solidFill>
                  <a:schemeClr val="dk1"/>
                </a:solidFill>
                <a:latin typeface="Arial" panose="020B0604020202020204" pitchFamily="34" charset="0"/>
                <a:ea typeface="Calibri"/>
                <a:cs typeface="Arial" panose="020B0604020202020204" pitchFamily="34" charset="0"/>
                <a:sym typeface="Calibri"/>
              </a:rPr>
              <a:t>2-CREAR EL SERVIDOR DE DHCP PARA LA TELEFONÍA.</a:t>
            </a:r>
          </a:p>
          <a:p>
            <a:pPr marL="0" marR="0" lvl="0" indent="0" algn="l" rtl="0">
              <a:spcBef>
                <a:spcPts val="0"/>
              </a:spcBef>
              <a:spcAft>
                <a:spcPts val="0"/>
              </a:spcAft>
              <a:buNone/>
            </a:pPr>
            <a:r>
              <a:rPr lang="es-ES" sz="2000" dirty="0">
                <a:solidFill>
                  <a:schemeClr val="dk1"/>
                </a:solidFill>
                <a:latin typeface="Arial" panose="020B0604020202020204" pitchFamily="34" charset="0"/>
                <a:cs typeface="Arial" panose="020B0604020202020204" pitchFamily="34" charset="0"/>
                <a:sym typeface="Calibri"/>
              </a:rPr>
              <a:t>3-CREAR LOS SERVIDORES WEB, DNS, FTP Y CORREO.</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2000" dirty="0">
                <a:solidFill>
                  <a:schemeClr val="dk1"/>
                </a:solidFill>
                <a:latin typeface="Arial" panose="020B0604020202020204" pitchFamily="34" charset="0"/>
                <a:ea typeface="Calibri"/>
                <a:cs typeface="Arial" panose="020B0604020202020204" pitchFamily="34" charset="0"/>
                <a:sym typeface="Calibri"/>
              </a:rPr>
              <a:t>4-CONFIGURAR EL ADMIN DE LLAMADAS DE SERVICIO EXPRESO</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lang="en-US" sz="20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20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2000" b="1" dirty="0">
                <a:solidFill>
                  <a:schemeClr val="dk1"/>
                </a:solidFill>
                <a:latin typeface="Arial" panose="020B0604020202020204" pitchFamily="34" charset="0"/>
                <a:ea typeface="Calibri"/>
                <a:cs typeface="Arial" panose="020B0604020202020204" pitchFamily="34" charset="0"/>
                <a:sym typeface="Calibri"/>
              </a:rPr>
              <a:t>EN EL SWITCH:</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20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2000" dirty="0">
                <a:solidFill>
                  <a:schemeClr val="dk1"/>
                </a:solidFill>
                <a:latin typeface="Arial" panose="020B0604020202020204" pitchFamily="34" charset="0"/>
                <a:ea typeface="Calibri"/>
                <a:cs typeface="Arial" panose="020B0604020202020204" pitchFamily="34" charset="0"/>
                <a:sym typeface="Calibri"/>
              </a:rPr>
              <a:t>4-CREAR UNA VLAN DE VOZ Y ASIGNAR LOS PUERTOS</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2000" dirty="0">
                <a:solidFill>
                  <a:schemeClr val="dk1"/>
                </a:solidFill>
                <a:latin typeface="Arial" panose="020B0604020202020204" pitchFamily="34" charset="0"/>
                <a:ea typeface="Calibri"/>
                <a:cs typeface="Arial" panose="020B0604020202020204" pitchFamily="34" charset="0"/>
                <a:sym typeface="Calibri"/>
              </a:rPr>
              <a:t>5-DEJAR LA VLAN DE VOZ</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20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2000" b="1" dirty="0">
                <a:solidFill>
                  <a:schemeClr val="dk1"/>
                </a:solidFill>
                <a:latin typeface="Arial" panose="020B0604020202020204" pitchFamily="34" charset="0"/>
                <a:ea typeface="Calibri"/>
                <a:cs typeface="Arial" panose="020B0604020202020204" pitchFamily="34" charset="0"/>
                <a:sym typeface="Calibri"/>
              </a:rPr>
              <a:t>VOLVER AL ROUTER:</a:t>
            </a:r>
            <a:endParaRPr sz="1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2000" dirty="0">
                <a:solidFill>
                  <a:schemeClr val="dk1"/>
                </a:solidFill>
                <a:latin typeface="Arial" panose="020B0604020202020204" pitchFamily="34" charset="0"/>
                <a:ea typeface="Calibri"/>
                <a:cs typeface="Arial" panose="020B0604020202020204" pitchFamily="34" charset="0"/>
                <a:sym typeface="Calibri"/>
              </a:rPr>
              <a:t>6-ASIGNAR LOS NÚMEROS A LOS TELÉFONOS IP Y POR ULTIMOS ENCENDERLOS</a:t>
            </a:r>
            <a:endParaRPr sz="1200" dirty="0">
              <a:latin typeface="Arial" panose="020B0604020202020204" pitchFamily="34" charset="0"/>
              <a:cs typeface="Arial" panose="020B0604020202020204" pitchFamily="34" charset="0"/>
            </a:endParaRPr>
          </a:p>
        </p:txBody>
      </p:sp>
      <p:sp>
        <p:nvSpPr>
          <p:cNvPr id="182" name="Google Shape;182;p22"/>
          <p:cNvSpPr/>
          <p:nvPr/>
        </p:nvSpPr>
        <p:spPr>
          <a:xfrm>
            <a:off x="1063196" y="232005"/>
            <a:ext cx="1015854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000" b="1">
                <a:solidFill>
                  <a:srgbClr val="002060"/>
                </a:solidFill>
                <a:latin typeface="Arial" panose="020B0604020202020204" pitchFamily="34" charset="0"/>
                <a:ea typeface="Calibri"/>
                <a:cs typeface="Arial" panose="020B0604020202020204" pitchFamily="34" charset="0"/>
                <a:sym typeface="Calibri"/>
              </a:rPr>
              <a:t>COLOCAR EN LA INTERFAZ DE CISCO PACKET TRACER LO SIGUIENTE:</a:t>
            </a:r>
            <a:endParaRPr sz="1200">
              <a:latin typeface="Arial" panose="020B0604020202020204" pitchFamily="34" charset="0"/>
              <a:cs typeface="Arial" panose="020B0604020202020204" pitchFamily="34" charset="0"/>
            </a:endParaRPr>
          </a:p>
        </p:txBody>
      </p:sp>
      <p:pic>
        <p:nvPicPr>
          <p:cNvPr id="183" name="Google Shape;183;p22" descr="Resultado de imagen para simbolo router"/>
          <p:cNvPicPr preferRelativeResize="0"/>
          <p:nvPr/>
        </p:nvPicPr>
        <p:blipFill rotWithShape="1">
          <a:blip r:embed="rId3">
            <a:alphaModFix/>
          </a:blip>
          <a:srcRect/>
          <a:stretch/>
        </p:blipFill>
        <p:spPr>
          <a:xfrm>
            <a:off x="431844" y="1526620"/>
            <a:ext cx="906090" cy="602878"/>
          </a:xfrm>
          <a:prstGeom prst="rect">
            <a:avLst/>
          </a:prstGeom>
          <a:noFill/>
          <a:ln>
            <a:noFill/>
          </a:ln>
        </p:spPr>
      </p:pic>
      <p:pic>
        <p:nvPicPr>
          <p:cNvPr id="184" name="Google Shape;184;p22" descr="Resultado de imagen para simbolo router"/>
          <p:cNvPicPr preferRelativeResize="0"/>
          <p:nvPr/>
        </p:nvPicPr>
        <p:blipFill rotWithShape="1">
          <a:blip r:embed="rId4">
            <a:alphaModFix/>
          </a:blip>
          <a:srcRect/>
          <a:stretch/>
        </p:blipFill>
        <p:spPr>
          <a:xfrm>
            <a:off x="431844" y="3833313"/>
            <a:ext cx="1074379" cy="672724"/>
          </a:xfrm>
          <a:prstGeom prst="rect">
            <a:avLst/>
          </a:prstGeom>
          <a:noFill/>
          <a:ln>
            <a:noFill/>
          </a:ln>
        </p:spPr>
      </p:pic>
      <p:sp>
        <p:nvSpPr>
          <p:cNvPr id="185" name="Google Shape;185;p22"/>
          <p:cNvSpPr txBox="1"/>
          <p:nvPr/>
        </p:nvSpPr>
        <p:spPr>
          <a:xfrm>
            <a:off x="231750" y="642552"/>
            <a:ext cx="11728500" cy="51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2000" b="1">
                <a:latin typeface="Arial" panose="020B0604020202020204" pitchFamily="34" charset="0"/>
                <a:cs typeface="Arial" panose="020B0604020202020204" pitchFamily="34" charset="0"/>
              </a:rPr>
              <a:t>Configurar el Administrador de llamadas ExpressTM en un router 2811</a:t>
            </a:r>
            <a:endParaRPr sz="2000" b="1">
              <a:latin typeface="Arial" panose="020B0604020202020204" pitchFamily="34" charset="0"/>
              <a:cs typeface="Arial" panose="020B0604020202020204" pitchFamily="34" charset="0"/>
            </a:endParaRPr>
          </a:p>
        </p:txBody>
      </p:sp>
      <p:pic>
        <p:nvPicPr>
          <p:cNvPr id="7" name="Google Shape;183;p22" descr="Resultado de imagen para simbolo router">
            <a:extLst>
              <a:ext uri="{FF2B5EF4-FFF2-40B4-BE49-F238E27FC236}">
                <a16:creationId xmlns:a16="http://schemas.microsoft.com/office/drawing/2014/main" id="{B70817E3-B9E6-4F86-A87C-28D2AD09DF17}"/>
              </a:ext>
            </a:extLst>
          </p:cNvPr>
          <p:cNvPicPr preferRelativeResize="0"/>
          <p:nvPr/>
        </p:nvPicPr>
        <p:blipFill rotWithShape="1">
          <a:blip r:embed="rId3">
            <a:alphaModFix/>
          </a:blip>
          <a:srcRect/>
          <a:stretch/>
        </p:blipFill>
        <p:spPr>
          <a:xfrm>
            <a:off x="464879" y="5633545"/>
            <a:ext cx="906090" cy="602878"/>
          </a:xfrm>
          <a:prstGeom prst="rect">
            <a:avLst/>
          </a:prstGeom>
          <a:noFill/>
          <a:ln>
            <a:noFill/>
          </a:ln>
        </p:spPr>
      </p:pic>
      <p:sp>
        <p:nvSpPr>
          <p:cNvPr id="2" name="Arrow: Down 1">
            <a:extLst>
              <a:ext uri="{FF2B5EF4-FFF2-40B4-BE49-F238E27FC236}">
                <a16:creationId xmlns:a16="http://schemas.microsoft.com/office/drawing/2014/main" id="{698200DC-4F66-48AA-A9A9-6D2DE929C617}"/>
              </a:ext>
            </a:extLst>
          </p:cNvPr>
          <p:cNvSpPr/>
          <p:nvPr/>
        </p:nvSpPr>
        <p:spPr>
          <a:xfrm>
            <a:off x="728659" y="2266181"/>
            <a:ext cx="334537" cy="9908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sz="1200">
              <a:latin typeface="Arial" panose="020B0604020202020204" pitchFamily="34" charset="0"/>
              <a:cs typeface="Arial" panose="020B0604020202020204" pitchFamily="34" charset="0"/>
            </a:endParaRPr>
          </a:p>
        </p:txBody>
      </p:sp>
      <p:sp>
        <p:nvSpPr>
          <p:cNvPr id="9" name="Arrow: Down 8">
            <a:extLst>
              <a:ext uri="{FF2B5EF4-FFF2-40B4-BE49-F238E27FC236}">
                <a16:creationId xmlns:a16="http://schemas.microsoft.com/office/drawing/2014/main" id="{1048CDA7-8BAD-4FBB-A0A1-15E98265CE84}"/>
              </a:ext>
            </a:extLst>
          </p:cNvPr>
          <p:cNvSpPr/>
          <p:nvPr/>
        </p:nvSpPr>
        <p:spPr>
          <a:xfrm>
            <a:off x="728658" y="4618995"/>
            <a:ext cx="334537" cy="672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sz="1200">
              <a:latin typeface="Arial" panose="020B0604020202020204" pitchFamily="34" charset="0"/>
              <a:cs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3" descr="http://1.bp.blogspot.com/-teIpo4m5yJc/UjtT_jpEb0I/AAAAAAAADAo/N1zyYXGGugc/s1600/voippt2.PNG"/>
          <p:cNvPicPr preferRelativeResize="0"/>
          <p:nvPr/>
        </p:nvPicPr>
        <p:blipFill rotWithShape="1">
          <a:blip r:embed="rId3">
            <a:alphaModFix/>
          </a:blip>
          <a:srcRect/>
          <a:stretch/>
        </p:blipFill>
        <p:spPr>
          <a:xfrm>
            <a:off x="692330" y="1166713"/>
            <a:ext cx="11003189" cy="4251232"/>
          </a:xfrm>
          <a:prstGeom prst="rect">
            <a:avLst/>
          </a:prstGeom>
          <a:noFill/>
          <a:ln>
            <a:noFill/>
          </a:ln>
        </p:spPr>
      </p:pic>
      <p:sp>
        <p:nvSpPr>
          <p:cNvPr id="191" name="Google Shape;191;p23"/>
          <p:cNvSpPr/>
          <p:nvPr/>
        </p:nvSpPr>
        <p:spPr>
          <a:xfrm>
            <a:off x="1828435" y="294503"/>
            <a:ext cx="8730978"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3200" b="1" dirty="0">
                <a:solidFill>
                  <a:srgbClr val="002060"/>
                </a:solidFill>
                <a:latin typeface="Arial" panose="020B0604020202020204" pitchFamily="34" charset="0"/>
                <a:ea typeface="Calibri"/>
                <a:cs typeface="Arial" panose="020B0604020202020204" pitchFamily="34" charset="0"/>
                <a:sym typeface="Calibri"/>
              </a:rPr>
              <a:t>Teléfonos IP Simulador Cisco Packet Tracer</a:t>
            </a:r>
            <a:endParaRPr dirty="0">
              <a:latin typeface="Arial" panose="020B0604020202020204" pitchFamily="34" charset="0"/>
              <a:cs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4" descr="Resultado de imagen para CISCO 2811"/>
          <p:cNvPicPr preferRelativeResize="0"/>
          <p:nvPr/>
        </p:nvPicPr>
        <p:blipFill rotWithShape="1">
          <a:blip r:embed="rId3">
            <a:alphaModFix/>
          </a:blip>
          <a:srcRect/>
          <a:stretch/>
        </p:blipFill>
        <p:spPr>
          <a:xfrm>
            <a:off x="1602330" y="1430414"/>
            <a:ext cx="9108052" cy="3169604"/>
          </a:xfrm>
          <a:prstGeom prst="rect">
            <a:avLst/>
          </a:prstGeom>
          <a:noFill/>
          <a:ln>
            <a:noFill/>
          </a:ln>
        </p:spPr>
      </p:pic>
      <p:sp>
        <p:nvSpPr>
          <p:cNvPr id="197" name="Google Shape;197;p24"/>
          <p:cNvSpPr/>
          <p:nvPr/>
        </p:nvSpPr>
        <p:spPr>
          <a:xfrm>
            <a:off x="291736" y="310383"/>
            <a:ext cx="1141258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i="0" dirty="0">
                <a:solidFill>
                  <a:srgbClr val="002060"/>
                </a:solidFill>
                <a:latin typeface="Arial" panose="020B0604020202020204" pitchFamily="34" charset="0"/>
                <a:ea typeface="Open Sans"/>
                <a:cs typeface="Arial" panose="020B0604020202020204" pitchFamily="34" charset="0"/>
                <a:sym typeface="Open Sans"/>
              </a:rPr>
              <a:t>Cisco C2811-VSEC/K9 ISR 2811 Voice Security Bundle w/ PVDM2-16 Router</a:t>
            </a:r>
            <a:endParaRPr dirty="0">
              <a:latin typeface="Arial" panose="020B0604020202020204" pitchFamily="34" charset="0"/>
              <a:cs typeface="Arial" panose="020B0604020202020204" pitchFamily="34" charset="0"/>
            </a:endParaRPr>
          </a:p>
        </p:txBody>
      </p:sp>
      <p:sp>
        <p:nvSpPr>
          <p:cNvPr id="2" name="CuadroTexto 1"/>
          <p:cNvSpPr txBox="1"/>
          <p:nvPr/>
        </p:nvSpPr>
        <p:spPr>
          <a:xfrm>
            <a:off x="128696" y="4708688"/>
            <a:ext cx="11817881" cy="969496"/>
          </a:xfrm>
          <a:prstGeom prst="rect">
            <a:avLst/>
          </a:prstGeom>
          <a:noFill/>
        </p:spPr>
        <p:txBody>
          <a:bodyPr wrap="square" rtlCol="0">
            <a:spAutoFit/>
          </a:bodyPr>
          <a:lstStyle/>
          <a:p>
            <a:pPr algn="just"/>
            <a:r>
              <a:rPr lang="en-US" sz="1900" b="1" dirty="0">
                <a:latin typeface="Arial" panose="020B0604020202020204" pitchFamily="34" charset="0"/>
                <a:cs typeface="Arial" panose="020B0604020202020204" pitchFamily="34" charset="0"/>
              </a:rPr>
              <a:t>Si escogemos Este Modelo = </a:t>
            </a:r>
            <a:r>
              <a:rPr lang="en-US" sz="1900" b="1" dirty="0">
                <a:solidFill>
                  <a:srgbClr val="0070C0"/>
                </a:solidFill>
                <a:latin typeface="Arial" panose="020B0604020202020204" pitchFamily="34" charset="0"/>
                <a:cs typeface="Arial" panose="020B0604020202020204" pitchFamily="34" charset="0"/>
              </a:rPr>
              <a:t>2811</a:t>
            </a:r>
            <a:r>
              <a:rPr lang="en-US" sz="1900" b="1" dirty="0">
                <a:latin typeface="Arial" panose="020B0604020202020204" pitchFamily="34" charset="0"/>
                <a:cs typeface="Arial" panose="020B0604020202020204" pitchFamily="34" charset="0"/>
              </a:rPr>
              <a:t>, Que soporta todas las configuraciones del Troncal de Cisco PBX, si quieres Agregar  una Tarjetas de Conexion Seriales para conexiones entre Router:</a:t>
            </a:r>
            <a:r>
              <a:rPr lang="en-US" sz="1900" b="1" dirty="0">
                <a:solidFill>
                  <a:srgbClr val="FF0000"/>
                </a:solidFill>
                <a:latin typeface="Arial" panose="020B0604020202020204" pitchFamily="34" charset="0"/>
                <a:cs typeface="Arial" panose="020B0604020202020204" pitchFamily="34" charset="0"/>
              </a:rPr>
              <a:t> WIC-1T </a:t>
            </a:r>
            <a:r>
              <a:rPr lang="en-US" sz="1900" b="1" dirty="0">
                <a:solidFill>
                  <a:schemeClr val="tx1"/>
                </a:solidFill>
                <a:latin typeface="Arial" panose="020B0604020202020204" pitchFamily="34" charset="0"/>
                <a:cs typeface="Arial" panose="020B0604020202020204" pitchFamily="34" charset="0"/>
              </a:rPr>
              <a:t>Y SI QUEREMOS MAS PUERTOS FA LE AGREGAMOS UNA </a:t>
            </a:r>
            <a:r>
              <a:rPr lang="en-US" sz="1900" b="1" dirty="0">
                <a:solidFill>
                  <a:srgbClr val="FF0000"/>
                </a:solidFill>
                <a:latin typeface="Arial" panose="020B0604020202020204" pitchFamily="34" charset="0"/>
                <a:cs typeface="Arial" panose="020B0604020202020204" pitchFamily="34" charset="0"/>
              </a:rPr>
              <a:t>WIC-2AM.</a:t>
            </a:r>
            <a:endParaRPr lang="es-DO" sz="1900" b="1" dirty="0">
              <a:solidFill>
                <a:srgbClr val="FF0000"/>
              </a:solidFill>
              <a:latin typeface="Arial" panose="020B0604020202020204" pitchFamily="34" charset="0"/>
              <a:cs typeface="Arial" panose="020B0604020202020204" pitchFamily="34" charset="0"/>
            </a:endParaRPr>
          </a:p>
        </p:txBody>
      </p:sp>
      <p:sp>
        <p:nvSpPr>
          <p:cNvPr id="5" name="CuadroTexto 4"/>
          <p:cNvSpPr txBox="1"/>
          <p:nvPr/>
        </p:nvSpPr>
        <p:spPr>
          <a:xfrm>
            <a:off x="128696" y="5856751"/>
            <a:ext cx="11817881" cy="830997"/>
          </a:xfrm>
          <a:prstGeom prst="rect">
            <a:avLst/>
          </a:prstGeom>
          <a:solidFill>
            <a:srgbClr val="FFC000"/>
          </a:solidFill>
        </p:spPr>
        <p:txBody>
          <a:bodyPr wrap="square" rtlCol="0">
            <a:spAutoFit/>
          </a:bodyPr>
          <a:lstStyle/>
          <a:p>
            <a:r>
              <a:rPr lang="en-US" sz="2400" b="1" dirty="0">
                <a:latin typeface="Arial" panose="020B0604020202020204" pitchFamily="34" charset="0"/>
                <a:cs typeface="Arial" panose="020B0604020202020204" pitchFamily="34" charset="0"/>
              </a:rPr>
              <a:t>Apagar el Router, Buscar en Physical, la Tarjeta de Expansion de Conexion para los Puertos </a:t>
            </a:r>
            <a:r>
              <a:rPr lang="en-US" sz="2400" b="1" dirty="0">
                <a:solidFill>
                  <a:srgbClr val="0070C0"/>
                </a:solidFill>
                <a:latin typeface="Arial" panose="020B0604020202020204" pitchFamily="34" charset="0"/>
                <a:cs typeface="Arial" panose="020B0604020202020204" pitchFamily="34" charset="0"/>
              </a:rPr>
              <a:t>Serial 0/0/0</a:t>
            </a:r>
            <a:r>
              <a:rPr lang="en-US" sz="2400" b="1" dirty="0">
                <a:latin typeface="Arial" panose="020B0604020202020204" pitchFamily="34" charset="0"/>
                <a:cs typeface="Arial" panose="020B0604020202020204" pitchFamily="34" charset="0"/>
              </a:rPr>
              <a:t>, o </a:t>
            </a:r>
            <a:r>
              <a:rPr lang="en-US" sz="2400" b="1" dirty="0">
                <a:solidFill>
                  <a:srgbClr val="0070C0"/>
                </a:solidFill>
                <a:latin typeface="Arial" panose="020B0604020202020204" pitchFamily="34" charset="0"/>
                <a:cs typeface="Arial" panose="020B0604020202020204" pitchFamily="34" charset="0"/>
              </a:rPr>
              <a:t>FastEthernet 0/0</a:t>
            </a:r>
            <a:r>
              <a:rPr lang="en-US" sz="2400" b="1" dirty="0">
                <a:latin typeface="Arial" panose="020B0604020202020204" pitchFamily="34" charset="0"/>
                <a:cs typeface="Arial" panose="020B0604020202020204" pitchFamily="34" charset="0"/>
              </a:rPr>
              <a:t>, y </a:t>
            </a:r>
            <a:r>
              <a:rPr lang="en-US" sz="2400" b="1" dirty="0">
                <a:solidFill>
                  <a:srgbClr val="0070C0"/>
                </a:solidFill>
                <a:latin typeface="Arial" panose="020B0604020202020204" pitchFamily="34" charset="0"/>
                <a:cs typeface="Arial" panose="020B0604020202020204" pitchFamily="34" charset="0"/>
              </a:rPr>
              <a:t>FastEthernet  0/1</a:t>
            </a:r>
            <a:endParaRPr lang="es-DO" sz="2400" b="1" dirty="0">
              <a:solidFill>
                <a:srgbClr val="0070C0"/>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FFC5CB83-926C-4606-B6DB-0BDF32CA0ABB}"/>
              </a:ext>
            </a:extLst>
          </p:cNvPr>
          <p:cNvSpPr txBox="1"/>
          <p:nvPr/>
        </p:nvSpPr>
        <p:spPr>
          <a:xfrm>
            <a:off x="814812" y="860079"/>
            <a:ext cx="10683089" cy="461665"/>
          </a:xfrm>
          <a:prstGeom prst="rect">
            <a:avLst/>
          </a:prstGeom>
          <a:noFill/>
        </p:spPr>
        <p:txBody>
          <a:bodyPr wrap="square" rtlCol="0">
            <a:spAutoFit/>
          </a:bodyPr>
          <a:lstStyle/>
          <a:p>
            <a:pPr algn="ctr"/>
            <a:r>
              <a:rPr lang="en-US" sz="2400" dirty="0">
                <a:solidFill>
                  <a:srgbClr val="00B050"/>
                </a:solidFill>
              </a:rPr>
              <a:t>Uno de los mejores equipos para Trabajar Telefonia IP de Cisco</a:t>
            </a:r>
            <a:endParaRPr lang="es-DO" sz="2400" dirty="0">
              <a:solidFill>
                <a:srgbClr val="00B05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2B09F15-7679-17F7-EA8F-A8C89E21F9E3}"/>
              </a:ext>
            </a:extLst>
          </p:cNvPr>
          <p:cNvPicPr>
            <a:picLocks noChangeAspect="1"/>
          </p:cNvPicPr>
          <p:nvPr/>
        </p:nvPicPr>
        <p:blipFill>
          <a:blip r:embed="rId2"/>
          <a:stretch>
            <a:fillRect/>
          </a:stretch>
        </p:blipFill>
        <p:spPr>
          <a:xfrm>
            <a:off x="0" y="72382"/>
            <a:ext cx="12192000" cy="6713236"/>
          </a:xfrm>
          <a:prstGeom prst="rect">
            <a:avLst/>
          </a:prstGeom>
        </p:spPr>
      </p:pic>
    </p:spTree>
    <p:extLst>
      <p:ext uri="{BB962C8B-B14F-4D97-AF65-F5344CB8AC3E}">
        <p14:creationId xmlns:p14="http://schemas.microsoft.com/office/powerpoint/2010/main" val="946418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5" descr="Resultado de imagen para cisco 2960 switch"/>
          <p:cNvPicPr preferRelativeResize="0"/>
          <p:nvPr/>
        </p:nvPicPr>
        <p:blipFill rotWithShape="1">
          <a:blip r:embed="rId3">
            <a:alphaModFix/>
          </a:blip>
          <a:srcRect t="31282" b="27706"/>
          <a:stretch/>
        </p:blipFill>
        <p:spPr>
          <a:xfrm>
            <a:off x="289998" y="1540253"/>
            <a:ext cx="11612003" cy="4167051"/>
          </a:xfrm>
          <a:prstGeom prst="rect">
            <a:avLst/>
          </a:prstGeom>
          <a:noFill/>
          <a:ln>
            <a:noFill/>
          </a:ln>
        </p:spPr>
      </p:pic>
      <p:sp>
        <p:nvSpPr>
          <p:cNvPr id="203" name="Google Shape;203;p25"/>
          <p:cNvSpPr/>
          <p:nvPr/>
        </p:nvSpPr>
        <p:spPr>
          <a:xfrm>
            <a:off x="2604211" y="597035"/>
            <a:ext cx="698357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i="0" dirty="0">
                <a:solidFill>
                  <a:srgbClr val="002060"/>
                </a:solidFill>
                <a:latin typeface="arial"/>
                <a:ea typeface="arial"/>
                <a:cs typeface="arial"/>
                <a:sym typeface="arial"/>
              </a:rPr>
              <a:t>Cisco Catalyst 2960-24TC-L Switch</a:t>
            </a:r>
            <a:endParaRPr sz="3200" b="1" dirty="0">
              <a:solidFill>
                <a:srgbClr val="002060"/>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A71ED2FD-E332-4DE8-8936-04AA615E15BE}"/>
              </a:ext>
            </a:extLst>
          </p:cNvPr>
          <p:cNvSpPr txBox="1"/>
          <p:nvPr/>
        </p:nvSpPr>
        <p:spPr>
          <a:xfrm>
            <a:off x="2163778" y="5737745"/>
            <a:ext cx="8673220"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PARTE FRONTEND Y BACKENT DEL </a:t>
            </a:r>
            <a:r>
              <a:rPr lang="es-ES" sz="2800" b="1" dirty="0">
                <a:effectLst>
                  <a:outerShdw blurRad="38100" dist="38100" dir="2700000" algn="tl">
                    <a:srgbClr val="000000">
                      <a:alpha val="43137"/>
                    </a:srgbClr>
                  </a:outerShdw>
                </a:effectLst>
                <a:sym typeface="arial"/>
              </a:rPr>
              <a:t>SWITCH</a:t>
            </a:r>
            <a:endParaRPr lang="es-DO" sz="2800" b="1" dirty="0">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ítulo 1"/>
          <p:cNvSpPr>
            <a:spLocks noGrp="1"/>
          </p:cNvSpPr>
          <p:nvPr>
            <p:ph type="title"/>
          </p:nvPr>
        </p:nvSpPr>
        <p:spPr>
          <a:xfrm>
            <a:off x="155575" y="149758"/>
            <a:ext cx="11880850" cy="588469"/>
          </a:xfrm>
        </p:spPr>
        <p:txBody>
          <a:bodyPr>
            <a:noAutofit/>
          </a:bodyPr>
          <a:lstStyle/>
          <a:p>
            <a:pPr algn="ctr"/>
            <a:r>
              <a:rPr lang="es-MX" altLang="es-ES" sz="3600" b="1" dirty="0">
                <a:solidFill>
                  <a:srgbClr val="002060"/>
                </a:solidFill>
              </a:rPr>
              <a:t>Los Medios de transmisión Pueden ser :(</a:t>
            </a:r>
            <a:r>
              <a:rPr lang="es-MX" altLang="es-ES" sz="3600" b="1" dirty="0">
                <a:solidFill>
                  <a:srgbClr val="C00000"/>
                </a:solidFill>
              </a:rPr>
              <a:t>Guiados y No Guiados)</a:t>
            </a:r>
          </a:p>
        </p:txBody>
      </p:sp>
      <p:sp>
        <p:nvSpPr>
          <p:cNvPr id="24579" name="AutoShape 2" descr="Resultado de imagen para tableta samsung"/>
          <p:cNvSpPr>
            <a:spLocks noChangeAspect="1" noChangeArrowheads="1"/>
          </p:cNvSpPr>
          <p:nvPr/>
        </p:nvSpPr>
        <p:spPr bwMode="auto">
          <a:xfrm>
            <a:off x="155575" y="-144462"/>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97" tIns="47549" rIns="95097" bIns="47549"/>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s-ES" altLang="es-ES" sz="2400" dirty="0"/>
          </a:p>
        </p:txBody>
      </p:sp>
      <p:pic>
        <p:nvPicPr>
          <p:cNvPr id="24580" name="Image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616200"/>
            <a:ext cx="9631680" cy="385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Rectángulo"/>
          <p:cNvSpPr/>
          <p:nvPr/>
        </p:nvSpPr>
        <p:spPr>
          <a:xfrm>
            <a:off x="2600390" y="1385325"/>
            <a:ext cx="6991220" cy="588469"/>
          </a:xfrm>
          <a:prstGeom prst="rect">
            <a:avLst/>
          </a:prstGeom>
        </p:spPr>
        <p:txBody>
          <a:bodyPr wrap="none" lIns="95097" tIns="47549" rIns="95097" bIns="47549">
            <a:spAutoFit/>
          </a:bodyPr>
          <a:lstStyle/>
          <a:p>
            <a:r>
              <a:rPr lang="es-MX" altLang="es-ES" sz="3200" b="1" u="sng" dirty="0">
                <a:solidFill>
                  <a:srgbClr val="0070C0"/>
                </a:solidFill>
                <a:effectLst>
                  <a:outerShdw blurRad="38100" dist="38100" dir="2700000" algn="tl">
                    <a:srgbClr val="000000">
                      <a:alpha val="43137"/>
                    </a:srgbClr>
                  </a:outerShdw>
                </a:effectLst>
              </a:rPr>
              <a:t>Los Medios (Guiados) Son los Siguientes</a:t>
            </a:r>
            <a:endParaRPr lang="es-DO" sz="3200" u="sng" dirty="0">
              <a:solidFill>
                <a:srgbClr val="0070C0"/>
              </a:solidFill>
              <a:effectLst>
                <a:outerShdw blurRad="38100" dist="38100" dir="2700000" algn="tl">
                  <a:srgbClr val="000000">
                    <a:alpha val="43137"/>
                  </a:srgbClr>
                </a:outerShdw>
              </a:effectLst>
            </a:endParaRPr>
          </a:p>
        </p:txBody>
      </p:sp>
      <p:sp>
        <p:nvSpPr>
          <p:cNvPr id="3" name="CuadroTexto 2">
            <a:extLst>
              <a:ext uri="{FF2B5EF4-FFF2-40B4-BE49-F238E27FC236}">
                <a16:creationId xmlns:a16="http://schemas.microsoft.com/office/drawing/2014/main" id="{601BE720-2712-BF36-AA72-72969E9D341B}"/>
              </a:ext>
            </a:extLst>
          </p:cNvPr>
          <p:cNvSpPr txBox="1"/>
          <p:nvPr/>
        </p:nvSpPr>
        <p:spPr>
          <a:xfrm>
            <a:off x="307975" y="729993"/>
            <a:ext cx="11889397" cy="369332"/>
          </a:xfrm>
          <a:prstGeom prst="rect">
            <a:avLst/>
          </a:prstGeom>
          <a:noFill/>
        </p:spPr>
        <p:txBody>
          <a:bodyPr wrap="square">
            <a:spAutoFit/>
          </a:bodyPr>
          <a:lstStyle/>
          <a:p>
            <a:pPr algn="just"/>
            <a:r>
              <a:rPr lang="es-ES" b="0" i="0" dirty="0">
                <a:solidFill>
                  <a:srgbClr val="374151"/>
                </a:solidFill>
                <a:effectLst/>
                <a:highlight>
                  <a:srgbClr val="FFFF00"/>
                </a:highlight>
                <a:latin typeface="Söhne"/>
              </a:rPr>
              <a:t>Son los conductos o canales físicos a través de los cuales se transmiten señales y datos en una red de telecomunicaciones. </a:t>
            </a:r>
            <a:endParaRPr lang="es-DO" dirty="0">
              <a:highlight>
                <a:srgbClr val="FFFF00"/>
              </a:highlight>
            </a:endParaRPr>
          </a:p>
        </p:txBody>
      </p:sp>
    </p:spTree>
    <p:extLst>
      <p:ext uri="{BB962C8B-B14F-4D97-AF65-F5344CB8AC3E}">
        <p14:creationId xmlns:p14="http://schemas.microsoft.com/office/powerpoint/2010/main" val="19677508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D82330A-87FA-4202-A5C4-6399F6A3BAE6}"/>
              </a:ext>
            </a:extLst>
          </p:cNvPr>
          <p:cNvSpPr txBox="1"/>
          <p:nvPr/>
        </p:nvSpPr>
        <p:spPr>
          <a:xfrm>
            <a:off x="341769" y="162983"/>
            <a:ext cx="11563538" cy="707886"/>
          </a:xfrm>
          <a:prstGeom prst="rect">
            <a:avLst/>
          </a:prstGeom>
          <a:noFill/>
        </p:spPr>
        <p:txBody>
          <a:bodyPr wrap="square">
            <a:spAutoFit/>
          </a:bodyPr>
          <a:lstStyle/>
          <a:p>
            <a:pPr algn="ctr" fontAlgn="base"/>
            <a:r>
              <a:rPr lang="en-US" sz="4000" b="0" i="0" u="none" strike="noStrike" dirty="0">
                <a:solidFill>
                  <a:srgbClr val="00B050"/>
                </a:solidFill>
                <a:effectLst/>
                <a:latin typeface="impact" panose="020B0806030902050204" pitchFamily="34" charset="0"/>
              </a:rPr>
              <a:t>⚙</a:t>
            </a:r>
            <a:r>
              <a:rPr lang="es-ES" sz="3200" b="0" i="0" u="none" strike="noStrike" dirty="0">
                <a:solidFill>
                  <a:schemeClr val="tx1"/>
                </a:solidFill>
                <a:effectLst/>
                <a:latin typeface="impact" panose="020B0806030902050204" pitchFamily="34" charset="0"/>
              </a:rPr>
              <a:t>Configuración de VoIP:  Nivel básico Packet Tracer</a:t>
            </a:r>
          </a:p>
        </p:txBody>
      </p:sp>
      <p:sp>
        <p:nvSpPr>
          <p:cNvPr id="5" name="CuadroTexto 4">
            <a:extLst>
              <a:ext uri="{FF2B5EF4-FFF2-40B4-BE49-F238E27FC236}">
                <a16:creationId xmlns:a16="http://schemas.microsoft.com/office/drawing/2014/main" id="{15DE4CA8-97CE-4C24-B67E-9508BA76E09C}"/>
              </a:ext>
            </a:extLst>
          </p:cNvPr>
          <p:cNvSpPr txBox="1"/>
          <p:nvPr/>
        </p:nvSpPr>
        <p:spPr>
          <a:xfrm>
            <a:off x="291976" y="951822"/>
            <a:ext cx="11563537" cy="5016758"/>
          </a:xfrm>
          <a:prstGeom prst="rect">
            <a:avLst/>
          </a:prstGeom>
          <a:noFill/>
        </p:spPr>
        <p:txBody>
          <a:bodyPr wrap="square">
            <a:spAutoFit/>
          </a:bodyPr>
          <a:lstStyle/>
          <a:p>
            <a:pPr algn="just"/>
            <a:r>
              <a:rPr lang="es-ES" sz="2000" b="1" i="0" dirty="0">
                <a:solidFill>
                  <a:srgbClr val="333333"/>
                </a:solidFill>
                <a:effectLst/>
                <a:latin typeface="Times New Roman" panose="02020603050405020304" pitchFamily="18" charset="0"/>
                <a:cs typeface="Times New Roman" panose="02020603050405020304" pitchFamily="18" charset="0"/>
              </a:rPr>
              <a:t>VoIP: </a:t>
            </a:r>
            <a:r>
              <a:rPr lang="es-ES" sz="2000" b="0" i="0" dirty="0">
                <a:solidFill>
                  <a:srgbClr val="333333"/>
                </a:solidFill>
                <a:effectLst/>
                <a:latin typeface="Times New Roman" panose="02020603050405020304" pitchFamily="18" charset="0"/>
                <a:cs typeface="Times New Roman" panose="02020603050405020304" pitchFamily="18" charset="0"/>
              </a:rPr>
              <a:t>Como su nombre lo dice, </a:t>
            </a:r>
            <a:r>
              <a:rPr lang="es-ES" sz="2000" b="1" i="0" dirty="0">
                <a:solidFill>
                  <a:srgbClr val="333333"/>
                </a:solidFill>
                <a:effectLst/>
                <a:latin typeface="Times New Roman" panose="02020603050405020304" pitchFamily="18" charset="0"/>
                <a:cs typeface="Times New Roman" panose="02020603050405020304" pitchFamily="18" charset="0"/>
              </a:rPr>
              <a:t>VoIP</a:t>
            </a:r>
            <a:r>
              <a:rPr lang="es-ES" sz="2000" b="0" i="0" dirty="0">
                <a:solidFill>
                  <a:srgbClr val="333333"/>
                </a:solidFill>
                <a:effectLst/>
                <a:latin typeface="Times New Roman" panose="02020603050405020304" pitchFamily="18" charset="0"/>
                <a:cs typeface="Times New Roman" panose="02020603050405020304" pitchFamily="18" charset="0"/>
              </a:rPr>
              <a:t> es </a:t>
            </a:r>
            <a:r>
              <a:rPr lang="es-ES" sz="2000" b="1" i="0" dirty="0">
                <a:solidFill>
                  <a:srgbClr val="333333"/>
                </a:solidFill>
                <a:effectLst/>
                <a:latin typeface="Times New Roman" panose="02020603050405020304" pitchFamily="18" charset="0"/>
                <a:cs typeface="Times New Roman" panose="02020603050405020304" pitchFamily="18" charset="0"/>
              </a:rPr>
              <a:t>Voz</a:t>
            </a:r>
            <a:r>
              <a:rPr lang="es-ES" sz="2000" b="0" i="0" dirty="0">
                <a:solidFill>
                  <a:srgbClr val="333333"/>
                </a:solidFill>
                <a:effectLst/>
                <a:latin typeface="Times New Roman" panose="02020603050405020304" pitchFamily="18" charset="0"/>
                <a:cs typeface="Times New Roman" panose="02020603050405020304" pitchFamily="18" charset="0"/>
              </a:rPr>
              <a:t> sobre </a:t>
            </a:r>
            <a:r>
              <a:rPr lang="es-ES" sz="2000" b="1" i="0" dirty="0">
                <a:solidFill>
                  <a:srgbClr val="333333"/>
                </a:solidFill>
                <a:effectLst/>
                <a:latin typeface="Times New Roman" panose="02020603050405020304" pitchFamily="18" charset="0"/>
                <a:cs typeface="Times New Roman" panose="02020603050405020304" pitchFamily="18" charset="0"/>
              </a:rPr>
              <a:t>IP</a:t>
            </a:r>
            <a:r>
              <a:rPr lang="es-ES" sz="2000" b="0" i="0" dirty="0">
                <a:solidFill>
                  <a:srgbClr val="333333"/>
                </a:solidFill>
                <a:effectLst/>
                <a:latin typeface="Times New Roman" panose="02020603050405020304" pitchFamily="18" charset="0"/>
                <a:cs typeface="Times New Roman" panose="02020603050405020304" pitchFamily="18" charset="0"/>
              </a:rPr>
              <a:t>. Cualquier cosa que te permita comunicarte, es decir, transmitir tu voz por IP, o por Internet, es VoIP.</a:t>
            </a:r>
          </a:p>
          <a:p>
            <a:pPr algn="just"/>
            <a:endParaRPr lang="es-DO" sz="2000" dirty="0">
              <a:latin typeface="Times New Roman" panose="02020603050405020304" pitchFamily="18" charset="0"/>
              <a:cs typeface="Times New Roman" panose="02020603050405020304" pitchFamily="18" charset="0"/>
            </a:endParaRPr>
          </a:p>
          <a:p>
            <a:pPr algn="just" fontAlgn="base"/>
            <a:r>
              <a:rPr lang="es-ES" sz="2000" dirty="0">
                <a:solidFill>
                  <a:srgbClr val="333333"/>
                </a:solidFill>
                <a:latin typeface="Times New Roman" panose="02020603050405020304" pitchFamily="18" charset="0"/>
                <a:cs typeface="Times New Roman" panose="02020603050405020304" pitchFamily="18" charset="0"/>
              </a:rPr>
              <a:t>Hay distintos proveedores de </a:t>
            </a:r>
            <a:r>
              <a:rPr lang="es-ES" sz="2000" b="1" dirty="0">
                <a:solidFill>
                  <a:srgbClr val="333333"/>
                </a:solidFill>
                <a:latin typeface="Times New Roman" panose="02020603050405020304" pitchFamily="18" charset="0"/>
                <a:cs typeface="Times New Roman" panose="02020603050405020304" pitchFamily="18" charset="0"/>
              </a:rPr>
              <a:t>VoIP</a:t>
            </a:r>
            <a:r>
              <a:rPr lang="es-ES" sz="2000" dirty="0">
                <a:solidFill>
                  <a:srgbClr val="333333"/>
                </a:solidFill>
                <a:latin typeface="Times New Roman" panose="02020603050405020304" pitchFamily="18" charset="0"/>
                <a:cs typeface="Times New Roman" panose="02020603050405020304" pitchFamily="18" charset="0"/>
              </a:rPr>
              <a:t>, sin embargo, en este proyecto, nos centraremos en Cisco, nos centraremos en el siguiente producto: </a:t>
            </a:r>
            <a:r>
              <a:rPr lang="es-ES" sz="2000" b="1" dirty="0">
                <a:solidFill>
                  <a:srgbClr val="333333"/>
                </a:solidFill>
                <a:latin typeface="Times New Roman" panose="02020603050405020304" pitchFamily="18" charset="0"/>
                <a:cs typeface="Times New Roman" panose="02020603050405020304" pitchFamily="18" charset="0"/>
              </a:rPr>
              <a:t>Cisco Unified Call Manager Express </a:t>
            </a:r>
            <a:r>
              <a:rPr lang="es-ES" sz="2000" dirty="0">
                <a:solidFill>
                  <a:srgbClr val="333333"/>
                </a:solidFill>
                <a:latin typeface="Times New Roman" panose="02020603050405020304" pitchFamily="18" charset="0"/>
                <a:cs typeface="Times New Roman" panose="02020603050405020304" pitchFamily="18" charset="0"/>
              </a:rPr>
              <a:t>(comúnmente conocido como </a:t>
            </a:r>
            <a:r>
              <a:rPr lang="es-ES" sz="2000" b="1" dirty="0">
                <a:solidFill>
                  <a:srgbClr val="333333"/>
                </a:solidFill>
                <a:latin typeface="Times New Roman" panose="02020603050405020304" pitchFamily="18" charset="0"/>
                <a:cs typeface="Times New Roman" panose="02020603050405020304" pitchFamily="18" charset="0"/>
              </a:rPr>
              <a:t>CUCME</a:t>
            </a:r>
            <a:r>
              <a:rPr lang="es-ES" sz="2000" dirty="0">
                <a:solidFill>
                  <a:srgbClr val="333333"/>
                </a:solidFill>
                <a:latin typeface="Times New Roman" panose="02020603050405020304" pitchFamily="18" charset="0"/>
                <a:cs typeface="Times New Roman" panose="02020603050405020304" pitchFamily="18" charset="0"/>
              </a:rPr>
              <a:t>).</a:t>
            </a:r>
          </a:p>
          <a:p>
            <a:pPr algn="just" fontAlgn="base"/>
            <a:endParaRPr lang="es-ES" sz="2000" dirty="0">
              <a:solidFill>
                <a:srgbClr val="333333"/>
              </a:solidFill>
              <a:latin typeface="Times New Roman" panose="02020603050405020304" pitchFamily="18" charset="0"/>
              <a:cs typeface="Times New Roman" panose="02020603050405020304" pitchFamily="18" charset="0"/>
            </a:endParaRPr>
          </a:p>
          <a:p>
            <a:pPr algn="just" fontAlgn="base"/>
            <a:r>
              <a:rPr lang="es-ES" sz="2000" dirty="0">
                <a:solidFill>
                  <a:srgbClr val="333333"/>
                </a:solidFill>
                <a:latin typeface="Times New Roman" panose="02020603050405020304" pitchFamily="18" charset="0"/>
                <a:cs typeface="Times New Roman" panose="02020603050405020304" pitchFamily="18" charset="0"/>
              </a:rPr>
              <a:t>Hay enrutadores llamados </a:t>
            </a:r>
            <a:r>
              <a:rPr lang="es-ES" sz="2000" b="1" dirty="0">
                <a:solidFill>
                  <a:srgbClr val="333333"/>
                </a:solidFill>
                <a:latin typeface="Times New Roman" panose="02020603050405020304" pitchFamily="18" charset="0"/>
                <a:cs typeface="Times New Roman" panose="02020603050405020304" pitchFamily="18" charset="0"/>
              </a:rPr>
              <a:t>ISR</a:t>
            </a:r>
            <a:r>
              <a:rPr lang="es-ES" sz="2000" dirty="0">
                <a:solidFill>
                  <a:srgbClr val="333333"/>
                </a:solidFill>
                <a:latin typeface="Times New Roman" panose="02020603050405020304" pitchFamily="18" charset="0"/>
                <a:cs typeface="Times New Roman" panose="02020603050405020304" pitchFamily="18" charset="0"/>
              </a:rPr>
              <a:t>: enrutadores de servicios integrados , que vienen con ciertos servicios y características en su interior.</a:t>
            </a:r>
          </a:p>
          <a:p>
            <a:pPr algn="just" fontAlgn="base"/>
            <a:endParaRPr lang="es-ES" sz="2000" dirty="0">
              <a:solidFill>
                <a:srgbClr val="333333"/>
              </a:solidFill>
              <a:latin typeface="Times New Roman" panose="02020603050405020304" pitchFamily="18" charset="0"/>
              <a:cs typeface="Times New Roman" panose="02020603050405020304" pitchFamily="18" charset="0"/>
            </a:endParaRPr>
          </a:p>
          <a:p>
            <a:pPr algn="just" fontAlgn="base"/>
            <a:r>
              <a:rPr lang="es-ES" sz="2000" b="1" dirty="0">
                <a:solidFill>
                  <a:srgbClr val="333333"/>
                </a:solidFill>
                <a:latin typeface="Times New Roman" panose="02020603050405020304" pitchFamily="18" charset="0"/>
                <a:cs typeface="Times New Roman" panose="02020603050405020304" pitchFamily="18" charset="0"/>
              </a:rPr>
              <a:t>CUCME</a:t>
            </a:r>
            <a:r>
              <a:rPr lang="es-ES" sz="2000" dirty="0">
                <a:solidFill>
                  <a:srgbClr val="333333"/>
                </a:solidFill>
                <a:latin typeface="Times New Roman" panose="02020603050405020304" pitchFamily="18" charset="0"/>
                <a:cs typeface="Times New Roman" panose="02020603050405020304" pitchFamily="18" charset="0"/>
              </a:rPr>
              <a:t> es un ejemplo de estas funciones y servicios integrados en el enrutador (o basados ​​en el enrutador).</a:t>
            </a:r>
          </a:p>
          <a:p>
            <a:pPr algn="just" fontAlgn="base"/>
            <a:r>
              <a:rPr lang="es-ES" sz="2000" dirty="0">
                <a:solidFill>
                  <a:srgbClr val="333333"/>
                </a:solidFill>
                <a:latin typeface="Times New Roman" panose="02020603050405020304" pitchFamily="18" charset="0"/>
                <a:cs typeface="Times New Roman" panose="02020603050405020304" pitchFamily="18" charset="0"/>
              </a:rPr>
              <a:t>Existe una tecnología llamada </a:t>
            </a:r>
            <a:r>
              <a:rPr lang="es-ES" sz="2000" b="1" dirty="0">
                <a:solidFill>
                  <a:srgbClr val="333333"/>
                </a:solidFill>
                <a:highlight>
                  <a:srgbClr val="FFFF00"/>
                </a:highlight>
                <a:latin typeface="Times New Roman" panose="02020603050405020304" pitchFamily="18" charset="0"/>
                <a:cs typeface="Times New Roman" panose="02020603050405020304" pitchFamily="18" charset="0"/>
              </a:rPr>
              <a:t>PoE: Power Over Ethernet </a:t>
            </a:r>
            <a:r>
              <a:rPr lang="es-ES" sz="2000" dirty="0">
                <a:solidFill>
                  <a:srgbClr val="333333"/>
                </a:solidFill>
                <a:latin typeface="Times New Roman" panose="02020603050405020304" pitchFamily="18" charset="0"/>
                <a:cs typeface="Times New Roman" panose="02020603050405020304" pitchFamily="18" charset="0"/>
              </a:rPr>
              <a:t>, que permite que los equipos envíen datos y energía al mismo tiempo a ciertos dispositivos que sean compatibles con </a:t>
            </a:r>
            <a:r>
              <a:rPr lang="es-ES" sz="2000" b="1" dirty="0">
                <a:solidFill>
                  <a:srgbClr val="333333"/>
                </a:solidFill>
                <a:latin typeface="Times New Roman" panose="02020603050405020304" pitchFamily="18" charset="0"/>
                <a:cs typeface="Times New Roman" panose="02020603050405020304" pitchFamily="18" charset="0"/>
              </a:rPr>
              <a:t>PoE</a:t>
            </a:r>
            <a:r>
              <a:rPr lang="es-ES" sz="2000" dirty="0">
                <a:solidFill>
                  <a:srgbClr val="333333"/>
                </a:solidFill>
                <a:latin typeface="Times New Roman" panose="02020603050405020304" pitchFamily="18" charset="0"/>
                <a:cs typeface="Times New Roman" panose="02020603050405020304" pitchFamily="18" charset="0"/>
              </a:rPr>
              <a:t>. Esto quiere decir que podemos conectar un Telefono IP con esta característica en el Switch y desde el Switch una PC, donde ahora el telefono se convierte el Switch pasando la IP del DHCP al PC. </a:t>
            </a:r>
          </a:p>
          <a:p>
            <a:pPr algn="just"/>
            <a:endParaRPr lang="es-DO" sz="2000" dirty="0">
              <a:latin typeface="Times New Roman" panose="02020603050405020304" pitchFamily="18" charset="0"/>
              <a:cs typeface="Times New Roman" panose="02020603050405020304" pitchFamily="18" charset="0"/>
            </a:endParaRPr>
          </a:p>
          <a:p>
            <a:pPr algn="ctr"/>
            <a:r>
              <a:rPr lang="es-DO" sz="2000" b="1" dirty="0">
                <a:solidFill>
                  <a:srgbClr val="FF0000"/>
                </a:solidFill>
                <a:latin typeface="Times New Roman" panose="02020603050405020304" pitchFamily="18" charset="0"/>
                <a:cs typeface="Times New Roman" panose="02020603050405020304" pitchFamily="18" charset="0"/>
              </a:rPr>
              <a:t>En la Actualidad el </a:t>
            </a:r>
            <a:r>
              <a:rPr lang="es-DO" sz="2000" b="1" dirty="0">
                <a:solidFill>
                  <a:srgbClr val="FF0000"/>
                </a:solidFill>
                <a:highlight>
                  <a:srgbClr val="FFFF00"/>
                </a:highlight>
                <a:latin typeface="Times New Roman" panose="02020603050405020304" pitchFamily="18" charset="0"/>
                <a:cs typeface="Times New Roman" panose="02020603050405020304" pitchFamily="18" charset="0"/>
              </a:rPr>
              <a:t>PoE</a:t>
            </a:r>
            <a:r>
              <a:rPr lang="es-DO" sz="2000" b="1" dirty="0">
                <a:solidFill>
                  <a:srgbClr val="FF0000"/>
                </a:solidFill>
                <a:latin typeface="Times New Roman" panose="02020603050405020304" pitchFamily="18" charset="0"/>
                <a:cs typeface="Times New Roman" panose="02020603050405020304" pitchFamily="18" charset="0"/>
              </a:rPr>
              <a:t> en Cisco Packet Tracer está siendo utilizado, veremos más adelante este uso.</a:t>
            </a:r>
          </a:p>
        </p:txBody>
      </p:sp>
      <p:sp>
        <p:nvSpPr>
          <p:cNvPr id="7" name="CuadroTexto 6">
            <a:extLst>
              <a:ext uri="{FF2B5EF4-FFF2-40B4-BE49-F238E27FC236}">
                <a16:creationId xmlns:a16="http://schemas.microsoft.com/office/drawing/2014/main" id="{60DD81F9-F373-487C-87FF-3C80FF4AFD50}"/>
              </a:ext>
            </a:extLst>
          </p:cNvPr>
          <p:cNvSpPr txBox="1"/>
          <p:nvPr/>
        </p:nvSpPr>
        <p:spPr>
          <a:xfrm>
            <a:off x="511521" y="6049534"/>
            <a:ext cx="11529587" cy="584775"/>
          </a:xfrm>
          <a:prstGeom prst="rect">
            <a:avLst/>
          </a:prstGeom>
          <a:solidFill>
            <a:schemeClr val="bg1"/>
          </a:solidFill>
        </p:spPr>
        <p:txBody>
          <a:bodyPr wrap="square">
            <a:spAutoFit/>
          </a:bodyPr>
          <a:lstStyle/>
          <a:p>
            <a:pPr algn="ctr" fontAlgn="base"/>
            <a:r>
              <a:rPr lang="en-US" sz="3200" b="1" dirty="0">
                <a:solidFill>
                  <a:srgbClr val="333333"/>
                </a:solidFill>
                <a:latin typeface="Times New Roman" panose="02020603050405020304" pitchFamily="18" charset="0"/>
                <a:cs typeface="Times New Roman" panose="02020603050405020304" pitchFamily="18" charset="0"/>
              </a:rPr>
              <a:t>😄</a:t>
            </a:r>
            <a:r>
              <a:rPr lang="es-ES" sz="3200" b="1" dirty="0">
                <a:solidFill>
                  <a:srgbClr val="333333"/>
                </a:solidFill>
                <a:latin typeface="Times New Roman" panose="02020603050405020304" pitchFamily="18" charset="0"/>
                <a:cs typeface="Times New Roman" panose="02020603050405020304" pitchFamily="18" charset="0"/>
              </a:rPr>
              <a:t>Entonces, sabiendo estas pocas cosas, pongámonos a trabajar.</a:t>
            </a:r>
          </a:p>
        </p:txBody>
      </p:sp>
    </p:spTree>
    <p:extLst>
      <p:ext uri="{BB962C8B-B14F-4D97-AF65-F5344CB8AC3E}">
        <p14:creationId xmlns:p14="http://schemas.microsoft.com/office/powerpoint/2010/main" val="1415811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4"/>
          <p:cNvPicPr preferRelativeResize="0"/>
          <p:nvPr/>
        </p:nvPicPr>
        <p:blipFill>
          <a:blip r:embed="rId3">
            <a:alphaModFix/>
          </a:blip>
          <a:stretch>
            <a:fillRect/>
          </a:stretch>
        </p:blipFill>
        <p:spPr>
          <a:xfrm>
            <a:off x="152400" y="798621"/>
            <a:ext cx="11887202" cy="5881554"/>
          </a:xfrm>
          <a:prstGeom prst="rect">
            <a:avLst/>
          </a:prstGeom>
          <a:noFill/>
          <a:ln>
            <a:noFill/>
          </a:ln>
        </p:spPr>
      </p:pic>
      <p:pic>
        <p:nvPicPr>
          <p:cNvPr id="262" name="Google Shape;262;p34"/>
          <p:cNvPicPr preferRelativeResize="0"/>
          <p:nvPr/>
        </p:nvPicPr>
        <p:blipFill>
          <a:blip r:embed="rId4">
            <a:alphaModFix/>
          </a:blip>
          <a:stretch>
            <a:fillRect/>
          </a:stretch>
        </p:blipFill>
        <p:spPr>
          <a:xfrm>
            <a:off x="492675" y="3365400"/>
            <a:ext cx="8353425" cy="2028825"/>
          </a:xfrm>
          <a:prstGeom prst="rect">
            <a:avLst/>
          </a:prstGeom>
          <a:noFill/>
          <a:ln>
            <a:noFill/>
          </a:ln>
        </p:spPr>
      </p:pic>
      <p:pic>
        <p:nvPicPr>
          <p:cNvPr id="263" name="Google Shape;263;p34"/>
          <p:cNvPicPr preferRelativeResize="0"/>
          <p:nvPr/>
        </p:nvPicPr>
        <p:blipFill>
          <a:blip r:embed="rId5">
            <a:alphaModFix/>
          </a:blip>
          <a:stretch>
            <a:fillRect/>
          </a:stretch>
        </p:blipFill>
        <p:spPr>
          <a:xfrm>
            <a:off x="2243575" y="1892861"/>
            <a:ext cx="4932175" cy="1962150"/>
          </a:xfrm>
          <a:prstGeom prst="rect">
            <a:avLst/>
          </a:prstGeom>
          <a:noFill/>
          <a:ln>
            <a:noFill/>
          </a:ln>
        </p:spPr>
      </p:pic>
      <p:cxnSp>
        <p:nvCxnSpPr>
          <p:cNvPr id="264" name="Google Shape;264;p34"/>
          <p:cNvCxnSpPr/>
          <p:nvPr/>
        </p:nvCxnSpPr>
        <p:spPr>
          <a:xfrm rot="10800000" flipH="1">
            <a:off x="599850" y="5085375"/>
            <a:ext cx="933900" cy="617700"/>
          </a:xfrm>
          <a:prstGeom prst="straightConnector1">
            <a:avLst/>
          </a:prstGeom>
          <a:noFill/>
          <a:ln w="38100" cap="flat" cmpd="sng">
            <a:solidFill>
              <a:srgbClr val="0000FF"/>
            </a:solidFill>
            <a:prstDash val="solid"/>
            <a:round/>
            <a:headEnd type="none" w="med" len="med"/>
            <a:tailEnd type="triangle" w="med" len="med"/>
          </a:ln>
        </p:spPr>
      </p:cxnSp>
      <p:cxnSp>
        <p:nvCxnSpPr>
          <p:cNvPr id="265" name="Google Shape;265;p34"/>
          <p:cNvCxnSpPr/>
          <p:nvPr/>
        </p:nvCxnSpPr>
        <p:spPr>
          <a:xfrm rot="10800000" flipH="1">
            <a:off x="265675" y="2420875"/>
            <a:ext cx="1977900" cy="3030600"/>
          </a:xfrm>
          <a:prstGeom prst="straightConnector1">
            <a:avLst/>
          </a:prstGeom>
          <a:noFill/>
          <a:ln w="38100" cap="flat" cmpd="sng">
            <a:solidFill>
              <a:srgbClr val="0000FF"/>
            </a:solidFill>
            <a:prstDash val="solid"/>
            <a:round/>
            <a:headEnd type="none" w="med" len="med"/>
            <a:tailEnd type="triangle" w="med" len="med"/>
          </a:ln>
        </p:spPr>
      </p:cxnSp>
      <p:sp>
        <p:nvSpPr>
          <p:cNvPr id="2" name="1 CuadroTexto"/>
          <p:cNvSpPr txBox="1"/>
          <p:nvPr/>
        </p:nvSpPr>
        <p:spPr>
          <a:xfrm>
            <a:off x="3005959" y="213846"/>
            <a:ext cx="6180083" cy="584775"/>
          </a:xfrm>
          <a:prstGeom prst="rect">
            <a:avLst/>
          </a:prstGeom>
          <a:noFill/>
        </p:spPr>
        <p:txBody>
          <a:bodyPr wrap="square" rtlCol="0">
            <a:spAutoFit/>
          </a:bodyPr>
          <a:lstStyle/>
          <a:p>
            <a:pPr algn="ctr"/>
            <a:r>
              <a:rPr lang="en-US" sz="3200" b="1" dirty="0">
                <a:solidFill>
                  <a:srgbClr val="002060"/>
                </a:solidFill>
                <a:effectLst>
                  <a:outerShdw blurRad="38100" dist="38100" dir="2700000" algn="tl">
                    <a:srgbClr val="000000">
                      <a:alpha val="43137"/>
                    </a:srgbClr>
                  </a:outerShdw>
                </a:effectLst>
              </a:rPr>
              <a:t>INTERFAZ GUI </a:t>
            </a:r>
            <a:endParaRPr lang="es-DO" sz="3200"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2414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F304438-9B7D-0C2C-A8DF-5FA4B5A6B0B0}"/>
              </a:ext>
            </a:extLst>
          </p:cNvPr>
          <p:cNvPicPr>
            <a:picLocks noChangeAspect="1"/>
          </p:cNvPicPr>
          <p:nvPr/>
        </p:nvPicPr>
        <p:blipFill>
          <a:blip r:embed="rId2"/>
          <a:stretch>
            <a:fillRect/>
          </a:stretch>
        </p:blipFill>
        <p:spPr>
          <a:xfrm>
            <a:off x="72427" y="1285592"/>
            <a:ext cx="12061451" cy="5572408"/>
          </a:xfrm>
          <a:prstGeom prst="rect">
            <a:avLst/>
          </a:prstGeom>
        </p:spPr>
      </p:pic>
      <p:sp>
        <p:nvSpPr>
          <p:cNvPr id="4" name="CuadroTexto 3">
            <a:extLst>
              <a:ext uri="{FF2B5EF4-FFF2-40B4-BE49-F238E27FC236}">
                <a16:creationId xmlns:a16="http://schemas.microsoft.com/office/drawing/2014/main" id="{DE2AD2CE-459D-B3A3-B451-06D3F59AA89F}"/>
              </a:ext>
            </a:extLst>
          </p:cNvPr>
          <p:cNvSpPr txBox="1"/>
          <p:nvPr/>
        </p:nvSpPr>
        <p:spPr>
          <a:xfrm>
            <a:off x="226337" y="235390"/>
            <a:ext cx="11739326" cy="1200329"/>
          </a:xfrm>
          <a:prstGeom prst="rect">
            <a:avLst/>
          </a:prstGeom>
          <a:noFill/>
        </p:spPr>
        <p:txBody>
          <a:bodyPr wrap="square" rtlCol="0">
            <a:spAutoFit/>
          </a:bodyPr>
          <a:lstStyle/>
          <a:p>
            <a:pPr algn="just"/>
            <a:r>
              <a:rPr lang="en-US" sz="2400" b="1" dirty="0"/>
              <a:t>Con la Topología que hemos creado, ahora vamos a configurar los Dispositivos Telefonicos IP, que trae Cisco, y colocaremos una vez hayamos configurados los codigos.</a:t>
            </a:r>
            <a:endParaRPr lang="es-DO" sz="2400" b="1" dirty="0"/>
          </a:p>
        </p:txBody>
      </p:sp>
    </p:spTree>
    <p:extLst>
      <p:ext uri="{BB962C8B-B14F-4D97-AF65-F5344CB8AC3E}">
        <p14:creationId xmlns:p14="http://schemas.microsoft.com/office/powerpoint/2010/main" val="28843153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5" name="Imagen 4">
            <a:extLst>
              <a:ext uri="{FF2B5EF4-FFF2-40B4-BE49-F238E27FC236}">
                <a16:creationId xmlns:a16="http://schemas.microsoft.com/office/drawing/2014/main" id="{92BA5645-2BF9-CD92-D2C5-479B8B4D2F88}"/>
              </a:ext>
            </a:extLst>
          </p:cNvPr>
          <p:cNvPicPr>
            <a:picLocks noChangeAspect="1"/>
          </p:cNvPicPr>
          <p:nvPr/>
        </p:nvPicPr>
        <p:blipFill>
          <a:blip r:embed="rId3"/>
          <a:stretch>
            <a:fillRect/>
          </a:stretch>
        </p:blipFill>
        <p:spPr>
          <a:xfrm>
            <a:off x="1674976" y="984251"/>
            <a:ext cx="8619474" cy="1716220"/>
          </a:xfrm>
          <a:prstGeom prst="rect">
            <a:avLst/>
          </a:prstGeom>
        </p:spPr>
      </p:pic>
      <p:sp>
        <p:nvSpPr>
          <p:cNvPr id="208" name="Google Shape;208;p26"/>
          <p:cNvSpPr/>
          <p:nvPr/>
        </p:nvSpPr>
        <p:spPr>
          <a:xfrm>
            <a:off x="3431646" y="172660"/>
            <a:ext cx="5685193" cy="460064"/>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u="sng" dirty="0">
                <a:solidFill>
                  <a:srgbClr val="002060"/>
                </a:solidFill>
                <a:latin typeface="Arial" panose="020B0604020202020204" pitchFamily="34" charset="0"/>
                <a:ea typeface="Calibri"/>
                <a:cs typeface="Arial" panose="020B0604020202020204" pitchFamily="34" charset="0"/>
                <a:sym typeface="Calibri"/>
              </a:rPr>
              <a:t>EN EL ROUTER # 1</a:t>
            </a:r>
            <a:endParaRPr sz="1100" dirty="0">
              <a:latin typeface="Arial" panose="020B0604020202020204" pitchFamily="34" charset="0"/>
              <a:cs typeface="Arial" panose="020B0604020202020204" pitchFamily="34" charset="0"/>
            </a:endParaRPr>
          </a:p>
        </p:txBody>
      </p:sp>
      <p:sp>
        <p:nvSpPr>
          <p:cNvPr id="209" name="Google Shape;209;p26"/>
          <p:cNvSpPr/>
          <p:nvPr/>
        </p:nvSpPr>
        <p:spPr>
          <a:xfrm>
            <a:off x="110836" y="3100497"/>
            <a:ext cx="11970327" cy="332594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1100" dirty="0">
                <a:solidFill>
                  <a:schemeClr val="dk1"/>
                </a:solidFill>
                <a:latin typeface="Arial" panose="020B0604020202020204" pitchFamily="34" charset="0"/>
                <a:ea typeface="Calibri"/>
                <a:cs typeface="Arial" panose="020B0604020202020204" pitchFamily="34" charset="0"/>
                <a:sym typeface="Calibri"/>
              </a:rPr>
              <a:t>Router&gt;</a:t>
            </a:r>
            <a:r>
              <a:rPr lang="es-ES" sz="1100" b="1" dirty="0">
                <a:solidFill>
                  <a:srgbClr val="00B050"/>
                </a:solidFill>
                <a:latin typeface="Arial" panose="020B0604020202020204" pitchFamily="34" charset="0"/>
                <a:ea typeface="Calibri"/>
                <a:cs typeface="Arial" panose="020B0604020202020204" pitchFamily="34" charset="0"/>
                <a:sym typeface="Calibri"/>
              </a:rPr>
              <a:t>enable    (</a:t>
            </a:r>
            <a:r>
              <a:rPr lang="es-ES" sz="11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100" b="1" dirty="0">
                <a:solidFill>
                  <a:srgbClr val="00B050"/>
                </a:solidFill>
                <a:latin typeface="Arial" panose="020B0604020202020204" pitchFamily="34" charset="0"/>
                <a:ea typeface="Calibri"/>
                <a:cs typeface="Arial" panose="020B0604020202020204" pitchFamily="34" charset="0"/>
                <a:sym typeface="Calibri"/>
              </a:rPr>
              <a:t>)-&gt;</a:t>
            </a:r>
            <a:r>
              <a:rPr lang="es-DO" sz="110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Habilita el Router</a:t>
            </a:r>
            <a:endParaRPr sz="1000" b="1" dirty="0">
              <a:solidFill>
                <a:schemeClr val="tx1"/>
              </a:solidFill>
              <a:latin typeface="Arial" panose="020B0604020202020204" pitchFamily="34" charset="0"/>
              <a:cs typeface="Arial" panose="020B0604020202020204" pitchFamily="34" charset="0"/>
            </a:endParaRPr>
          </a:p>
          <a:p>
            <a:pPr marL="0" marR="0" lvl="0" indent="0" rtl="0">
              <a:spcBef>
                <a:spcPts val="0"/>
              </a:spcBef>
              <a:spcAft>
                <a:spcPts val="0"/>
              </a:spcAft>
              <a:buNone/>
            </a:pPr>
            <a:r>
              <a:rPr lang="es-ES" sz="1100" dirty="0">
                <a:solidFill>
                  <a:schemeClr val="dk1"/>
                </a:solidFill>
                <a:latin typeface="Arial" panose="020B0604020202020204" pitchFamily="34" charset="0"/>
                <a:ea typeface="Calibri"/>
                <a:cs typeface="Arial" panose="020B0604020202020204" pitchFamily="34" charset="0"/>
                <a:sym typeface="Calibri"/>
              </a:rPr>
              <a:t>Router#</a:t>
            </a:r>
            <a:r>
              <a:rPr lang="es-ES" sz="1100" b="1" dirty="0">
                <a:solidFill>
                  <a:srgbClr val="00B050"/>
                </a:solidFill>
                <a:latin typeface="Arial" panose="020B0604020202020204" pitchFamily="34" charset="0"/>
                <a:ea typeface="Calibri"/>
                <a:cs typeface="Arial" panose="020B0604020202020204" pitchFamily="34" charset="0"/>
                <a:sym typeface="Calibri"/>
              </a:rPr>
              <a:t>configure terminal   (</a:t>
            </a:r>
            <a:r>
              <a:rPr lang="es-ES" sz="11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100" b="1" dirty="0">
                <a:solidFill>
                  <a:srgbClr val="00B050"/>
                </a:solidFill>
                <a:latin typeface="Arial" panose="020B0604020202020204" pitchFamily="34" charset="0"/>
                <a:ea typeface="Calibri"/>
                <a:cs typeface="Arial" panose="020B0604020202020204" pitchFamily="34" charset="0"/>
                <a:sym typeface="Calibri"/>
              </a:rPr>
              <a:t>)-&gt;</a:t>
            </a:r>
            <a:r>
              <a:rPr lang="es-DO" sz="1100" b="1" spc="20" dirty="0">
                <a:solidFill>
                  <a:schemeClr val="tx1"/>
                </a:solidFill>
                <a:latin typeface="Arial" panose="020B0604020202020204" pitchFamily="34" charset="0"/>
                <a:cs typeface="Arial" panose="020B0604020202020204" pitchFamily="34" charset="0"/>
              </a:rPr>
              <a:t>entra en la parte de configuración del router</a:t>
            </a:r>
            <a:endParaRPr sz="1050" b="1" spc="20" dirty="0">
              <a:solidFill>
                <a:schemeClr val="tx1"/>
              </a:solidFill>
              <a:latin typeface="Arial" panose="020B0604020202020204" pitchFamily="34" charset="0"/>
              <a:cs typeface="Arial" panose="020B0604020202020204" pitchFamily="34" charset="0"/>
            </a:endParaRPr>
          </a:p>
          <a:p>
            <a:r>
              <a:rPr lang="es-DO" sz="1200" dirty="0">
                <a:effectLst/>
                <a:latin typeface="Times New Roman" panose="02020603050405020304" pitchFamily="18" charset="0"/>
                <a:cs typeface="Times New Roman" panose="02020603050405020304" pitchFamily="18" charset="0"/>
              </a:rPr>
              <a:t>Router</a:t>
            </a:r>
            <a:r>
              <a:rPr lang="es-DO" sz="1200" dirty="0">
                <a:latin typeface="Times New Roman" panose="02020603050405020304" pitchFamily="18" charset="0"/>
                <a:cs typeface="Times New Roman" panose="02020603050405020304" pitchFamily="18" charset="0"/>
              </a:rPr>
              <a:t>(config)#</a:t>
            </a:r>
            <a:r>
              <a:rPr lang="es-DO" sz="1200" b="1" dirty="0">
                <a:solidFill>
                  <a:srgbClr val="00B050"/>
                </a:solidFill>
                <a:latin typeface="Times New Roman" panose="02020603050405020304" pitchFamily="18" charset="0"/>
                <a:cs typeface="Times New Roman" panose="02020603050405020304" pitchFamily="18" charset="0"/>
              </a:rPr>
              <a:t>ip dhcp excluded-address 192.168.1.1</a:t>
            </a:r>
            <a:r>
              <a:rPr lang="es-ES" sz="1100" b="1" dirty="0">
                <a:solidFill>
                  <a:srgbClr val="00B050"/>
                </a:solidFill>
                <a:latin typeface="Arial" panose="020B0604020202020204" pitchFamily="34" charset="0"/>
                <a:ea typeface="Calibri"/>
                <a:cs typeface="Arial" panose="020B0604020202020204" pitchFamily="34" charset="0"/>
                <a:sym typeface="Calibri"/>
              </a:rPr>
              <a:t>(</a:t>
            </a:r>
            <a:r>
              <a:rPr lang="es-ES" sz="11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100" b="1" dirty="0">
                <a:solidFill>
                  <a:srgbClr val="00B050"/>
                </a:solidFill>
                <a:latin typeface="Arial" panose="020B0604020202020204" pitchFamily="34" charset="0"/>
                <a:ea typeface="Calibri"/>
                <a:cs typeface="Arial" panose="020B0604020202020204" pitchFamily="34" charset="0"/>
                <a:sym typeface="Calibri"/>
              </a:rPr>
              <a:t>)-&gt;</a:t>
            </a:r>
            <a:r>
              <a:rPr lang="es-ES" sz="1100" b="1" spc="20" dirty="0">
                <a:solidFill>
                  <a:schemeClr val="tx1"/>
                </a:solidFill>
                <a:latin typeface="Arial" panose="020B0604020202020204" pitchFamily="34" charset="0"/>
                <a:cs typeface="Arial" panose="020B0604020202020204" pitchFamily="34" charset="0"/>
              </a:rPr>
              <a:t>Excluimos la router para que no sea asignable en dhcp</a:t>
            </a:r>
            <a:endParaRPr lang="es-DO" sz="1100" b="1" dirty="0">
              <a:solidFill>
                <a:srgbClr val="009900"/>
              </a:solidFill>
              <a:latin typeface="Times New Roman" panose="02020603050405020304" pitchFamily="18" charset="0"/>
              <a:cs typeface="Times New Roman" panose="02020603050405020304" pitchFamily="18" charset="0"/>
            </a:endParaRPr>
          </a:p>
          <a:p>
            <a:pPr marL="0" marR="0" lvl="0" indent="0" rtl="0">
              <a:spcBef>
                <a:spcPts val="0"/>
              </a:spcBef>
              <a:spcAft>
                <a:spcPts val="0"/>
              </a:spcAft>
              <a:buNone/>
            </a:pPr>
            <a:r>
              <a:rPr lang="es-ES" sz="1100" dirty="0">
                <a:solidFill>
                  <a:schemeClr val="dk1"/>
                </a:solidFill>
                <a:latin typeface="Arial" panose="020B0604020202020204" pitchFamily="34" charset="0"/>
                <a:ea typeface="Calibri"/>
                <a:cs typeface="Arial" panose="020B0604020202020204" pitchFamily="34" charset="0"/>
                <a:sym typeface="Calibri"/>
              </a:rPr>
              <a:t>Router(config)#</a:t>
            </a:r>
            <a:r>
              <a:rPr lang="es-ES" sz="1100" b="1" dirty="0">
                <a:solidFill>
                  <a:srgbClr val="00B050"/>
                </a:solidFill>
                <a:latin typeface="Arial" panose="020B0604020202020204" pitchFamily="34" charset="0"/>
                <a:ea typeface="Calibri"/>
                <a:cs typeface="Arial" panose="020B0604020202020204" pitchFamily="34" charset="0"/>
                <a:sym typeface="Calibri"/>
              </a:rPr>
              <a:t>ip dhcp pool LAN1 (</a:t>
            </a:r>
            <a:r>
              <a:rPr lang="es-ES" sz="11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100" b="1" dirty="0">
                <a:solidFill>
                  <a:srgbClr val="00B050"/>
                </a:solidFill>
                <a:latin typeface="Arial" panose="020B0604020202020204" pitchFamily="34" charset="0"/>
                <a:ea typeface="Calibri"/>
                <a:cs typeface="Arial" panose="020B0604020202020204" pitchFamily="34" charset="0"/>
                <a:sym typeface="Calibri"/>
              </a:rPr>
              <a:t>)-&gt;</a:t>
            </a:r>
            <a:r>
              <a:rPr lang="es-DO" sz="1100" spc="2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s-DO" sz="110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Asigna el servidor dhcp a la vlan que crearemos en el Switch </a:t>
            </a:r>
          </a:p>
          <a:p>
            <a:r>
              <a:rPr lang="es-DO" sz="1200" dirty="0">
                <a:effectLst/>
                <a:latin typeface="Times New Roman" panose="02020603050405020304" pitchFamily="18" charset="0"/>
                <a:cs typeface="Times New Roman" panose="02020603050405020304" pitchFamily="18" charset="0"/>
              </a:rPr>
              <a:t>Router</a:t>
            </a:r>
            <a:r>
              <a:rPr lang="es-DO" sz="1200" dirty="0">
                <a:latin typeface="Times New Roman" panose="02020603050405020304" pitchFamily="18" charset="0"/>
                <a:cs typeface="Times New Roman" panose="02020603050405020304" pitchFamily="18" charset="0"/>
              </a:rPr>
              <a:t>(dhcp-config)#</a:t>
            </a:r>
            <a:r>
              <a:rPr lang="es-DO" sz="1200" b="1" dirty="0">
                <a:solidFill>
                  <a:srgbClr val="00B050"/>
                </a:solidFill>
                <a:latin typeface="Times New Roman" panose="02020603050405020304" pitchFamily="18" charset="0"/>
                <a:cs typeface="Times New Roman" panose="02020603050405020304" pitchFamily="18" charset="0"/>
              </a:rPr>
              <a:t>default-router 192.168.1.1</a:t>
            </a:r>
            <a:r>
              <a:rPr lang="es-DO" sz="1100" b="1" dirty="0">
                <a:solidFill>
                  <a:srgbClr val="00B050"/>
                </a:solidFill>
                <a:latin typeface="Times New Roman" panose="02020603050405020304" pitchFamily="18" charset="0"/>
                <a:cs typeface="Times New Roman" panose="02020603050405020304" pitchFamily="18" charset="0"/>
              </a:rPr>
              <a:t> </a:t>
            </a:r>
            <a:r>
              <a:rPr lang="es-ES" sz="1100" b="1" dirty="0">
                <a:solidFill>
                  <a:srgbClr val="00B050"/>
                </a:solidFill>
                <a:latin typeface="Arial" panose="020B0604020202020204" pitchFamily="34" charset="0"/>
                <a:ea typeface="Calibri"/>
                <a:cs typeface="Arial" panose="020B0604020202020204" pitchFamily="34" charset="0"/>
                <a:sym typeface="Calibri"/>
              </a:rPr>
              <a:t>(</a:t>
            </a:r>
            <a:r>
              <a:rPr lang="es-ES" sz="11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100" b="1" dirty="0">
                <a:solidFill>
                  <a:srgbClr val="00B050"/>
                </a:solidFill>
                <a:latin typeface="Arial" panose="020B0604020202020204" pitchFamily="34" charset="0"/>
                <a:ea typeface="Calibri"/>
                <a:cs typeface="Arial" panose="020B0604020202020204" pitchFamily="34" charset="0"/>
                <a:sym typeface="Calibri"/>
              </a:rPr>
              <a:t>)-&gt;</a:t>
            </a:r>
            <a:r>
              <a:rPr lang="es-ES" sz="1100" b="1" spc="20" dirty="0">
                <a:solidFill>
                  <a:schemeClr val="tx1"/>
                </a:solidFill>
                <a:latin typeface="Arial" panose="020B0604020202020204" pitchFamily="34" charset="0"/>
                <a:cs typeface="Arial" panose="020B0604020202020204" pitchFamily="34" charset="0"/>
              </a:rPr>
              <a:t>Indicamos la ip de nuestro por defecto, que es 192.168.1.1 </a:t>
            </a:r>
            <a:endParaRPr lang="es-DO" sz="1100" dirty="0">
              <a:latin typeface="Times New Roman" panose="02020603050405020304" pitchFamily="18" charset="0"/>
              <a:cs typeface="Times New Roman" panose="02020603050405020304" pitchFamily="18" charset="0"/>
            </a:endParaRPr>
          </a:p>
          <a:p>
            <a:r>
              <a:rPr lang="es-DO" sz="1200" dirty="0">
                <a:effectLst/>
                <a:latin typeface="Times New Roman" panose="02020603050405020304" pitchFamily="18" charset="0"/>
                <a:cs typeface="Times New Roman" panose="02020603050405020304" pitchFamily="18" charset="0"/>
              </a:rPr>
              <a:t>Router</a:t>
            </a:r>
            <a:r>
              <a:rPr lang="es-DO" sz="1200" dirty="0">
                <a:latin typeface="Times New Roman" panose="02020603050405020304" pitchFamily="18" charset="0"/>
                <a:cs typeface="Times New Roman" panose="02020603050405020304" pitchFamily="18" charset="0"/>
              </a:rPr>
              <a:t>(dhcp-config)#</a:t>
            </a:r>
            <a:r>
              <a:rPr lang="es-DO" sz="1200" b="1" dirty="0">
                <a:solidFill>
                  <a:srgbClr val="00B050"/>
                </a:solidFill>
                <a:latin typeface="Times New Roman" panose="02020603050405020304" pitchFamily="18" charset="0"/>
                <a:cs typeface="Times New Roman" panose="02020603050405020304" pitchFamily="18" charset="0"/>
              </a:rPr>
              <a:t>network 192.168.1.0 255.255.255.0 </a:t>
            </a:r>
            <a:r>
              <a:rPr lang="es-ES" sz="1100" b="1" dirty="0">
                <a:solidFill>
                  <a:srgbClr val="00B050"/>
                </a:solidFill>
                <a:latin typeface="Arial" panose="020B0604020202020204" pitchFamily="34" charset="0"/>
                <a:ea typeface="Calibri"/>
                <a:cs typeface="Arial" panose="020B0604020202020204" pitchFamily="34" charset="0"/>
                <a:sym typeface="Calibri"/>
              </a:rPr>
              <a:t>(</a:t>
            </a:r>
            <a:r>
              <a:rPr lang="es-ES" sz="11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100" b="1" dirty="0">
                <a:solidFill>
                  <a:srgbClr val="00B050"/>
                </a:solidFill>
                <a:latin typeface="Arial" panose="020B0604020202020204" pitchFamily="34" charset="0"/>
                <a:ea typeface="Calibri"/>
                <a:cs typeface="Arial" panose="020B0604020202020204" pitchFamily="34" charset="0"/>
                <a:sym typeface="Calibri"/>
              </a:rPr>
              <a:t>)-&gt;</a:t>
            </a:r>
            <a:r>
              <a:rPr lang="en-US" sz="1100" b="1" spc="20" dirty="0">
                <a:solidFill>
                  <a:schemeClr val="tx1"/>
                </a:solidFill>
                <a:latin typeface="Arial" panose="020B0604020202020204" pitchFamily="34" charset="0"/>
                <a:cs typeface="Arial" panose="020B0604020202020204" pitchFamily="34" charset="0"/>
              </a:rPr>
              <a:t>Indicamos nuestra red, en este el identificador 192.168.1.0</a:t>
            </a:r>
          </a:p>
          <a:p>
            <a:r>
              <a:rPr lang="es-DO" sz="1200" dirty="0">
                <a:effectLst/>
                <a:latin typeface="Times New Roman" panose="02020603050405020304" pitchFamily="18" charset="0"/>
                <a:cs typeface="Times New Roman" panose="02020603050405020304" pitchFamily="18" charset="0"/>
              </a:rPr>
              <a:t>Router</a:t>
            </a:r>
            <a:r>
              <a:rPr lang="es-DO" sz="1200" b="1" dirty="0">
                <a:latin typeface="Times New Roman" panose="02020603050405020304" pitchFamily="18" charset="0"/>
                <a:cs typeface="Times New Roman" panose="02020603050405020304" pitchFamily="18" charset="0"/>
              </a:rPr>
              <a:t>(dhcp-config)#dns-server 192.168.1.250 </a:t>
            </a:r>
            <a:r>
              <a:rPr lang="es-ES" sz="1200" b="1" dirty="0">
                <a:solidFill>
                  <a:srgbClr val="00B050"/>
                </a:solidFill>
                <a:latin typeface="Arial" panose="020B0604020202020204" pitchFamily="34" charset="0"/>
                <a:ea typeface="Calibri"/>
                <a:cs typeface="Arial" panose="020B0604020202020204" pitchFamily="34" charset="0"/>
                <a:sym typeface="Calibri"/>
              </a:rPr>
              <a:t>(</a:t>
            </a:r>
            <a:r>
              <a:rPr lang="es-ES" sz="12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200" b="1" dirty="0">
                <a:solidFill>
                  <a:srgbClr val="00B050"/>
                </a:solidFill>
                <a:latin typeface="Arial" panose="020B0604020202020204" pitchFamily="34" charset="0"/>
                <a:ea typeface="Calibri"/>
                <a:cs typeface="Arial" panose="020B0604020202020204" pitchFamily="34" charset="0"/>
                <a:sym typeface="Calibri"/>
              </a:rPr>
              <a:t>)-&gt;</a:t>
            </a:r>
            <a:r>
              <a:rPr lang="en-US" sz="1200" b="1" spc="20" dirty="0">
                <a:solidFill>
                  <a:schemeClr val="tx1"/>
                </a:solidFill>
                <a:latin typeface="Arial" panose="020B0604020202020204" pitchFamily="34" charset="0"/>
                <a:cs typeface="Arial" panose="020B0604020202020204" pitchFamily="34" charset="0"/>
              </a:rPr>
              <a:t>Indicamos nuestra DNS, en este Caso el 192.168.1.250</a:t>
            </a:r>
          </a:p>
          <a:p>
            <a:r>
              <a:rPr lang="es-ES" sz="11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Router(dhcp-config)#</a:t>
            </a:r>
            <a:r>
              <a:rPr lang="es-ES" sz="11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Option 150 IP 192.168.1.1    (</a:t>
            </a:r>
            <a:r>
              <a:rPr lang="es-ES" sz="11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1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 -&gt;</a:t>
            </a:r>
            <a:r>
              <a:rPr lang="es-DO" sz="1050" b="1" spc="20" dirty="0">
                <a:solidFill>
                  <a:schemeClr val="tx1"/>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Asigna como máximo 150 IPs a partir de la 192.168.1.1</a:t>
            </a:r>
            <a:endParaRPr sz="900" dirty="0">
              <a:highlight>
                <a:srgbClr val="FFFF00"/>
              </a:highlight>
              <a:latin typeface="Arial" panose="020B0604020202020204" pitchFamily="34" charset="0"/>
              <a:cs typeface="Arial" panose="020B0604020202020204" pitchFamily="34" charset="0"/>
            </a:endParaRPr>
          </a:p>
          <a:p>
            <a:pPr marL="0" marR="0" lvl="0" indent="0" rtl="0">
              <a:spcBef>
                <a:spcPts val="0"/>
              </a:spcBef>
              <a:spcAft>
                <a:spcPts val="0"/>
              </a:spcAft>
              <a:buNone/>
            </a:pPr>
            <a:r>
              <a:rPr lang="es-ES" sz="11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Router(dhcp-config)#</a:t>
            </a:r>
            <a:r>
              <a:rPr lang="es-ES" sz="11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exit (</a:t>
            </a:r>
            <a:r>
              <a:rPr lang="es-ES" sz="11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DO" sz="105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DO" sz="12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Salir de configuración del router</a:t>
            </a:r>
          </a:p>
          <a:p>
            <a:pPr marL="0" marR="0" lvl="0" indent="0" algn="l" rtl="0">
              <a:spcBef>
                <a:spcPts val="0"/>
              </a:spcBef>
              <a:spcAft>
                <a:spcPts val="0"/>
              </a:spcAft>
              <a:buNone/>
            </a:pPr>
            <a:r>
              <a:rPr lang="es-ES" sz="12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telephony-service   </a:t>
            </a:r>
            <a:r>
              <a:rPr lang="es-ES" sz="1200" dirty="0">
                <a:solidFill>
                  <a:schemeClr val="dk1"/>
                </a:solidFill>
                <a:highlight>
                  <a:srgbClr val="FFFF00"/>
                </a:highlight>
                <a:latin typeface="Arial" panose="020B0604020202020204" pitchFamily="34" charset="0"/>
                <a:ea typeface="Calibri"/>
                <a:cs typeface="Arial" panose="020B0604020202020204" pitchFamily="34" charset="0"/>
                <a:sym typeface="Calibri"/>
              </a:rPr>
              <a:t> </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2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2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2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Entra en la configuración de VOIP del router</a:t>
            </a:r>
            <a:endParaRPr lang="es-ES" sz="1200" b="1" dirty="0">
              <a:solidFill>
                <a:schemeClr val="tx1"/>
              </a:solidFill>
              <a:highlight>
                <a:srgbClr val="FFFF00"/>
              </a:highlight>
              <a:latin typeface="Arial" panose="020B0604020202020204" pitchFamily="34" charset="0"/>
              <a:ea typeface="Calibri"/>
              <a:cs typeface="Arial" panose="020B0604020202020204" pitchFamily="34" charset="0"/>
              <a:sym typeface="Calibri"/>
            </a:endParaRPr>
          </a:p>
          <a:p>
            <a:r>
              <a:rPr lang="es-ES" sz="12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max-dn 10    (</a:t>
            </a:r>
            <a:r>
              <a:rPr lang="es-ES" sz="12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2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200" b="1" spc="20" dirty="0">
                <a:solidFill>
                  <a:schemeClr val="tx1"/>
                </a:solidFill>
                <a:highlight>
                  <a:srgbClr val="FFFF00"/>
                </a:highlight>
                <a:latin typeface="Arial" panose="020B0604020202020204" pitchFamily="34" charset="0"/>
                <a:cs typeface="Arial" panose="020B0604020202020204" pitchFamily="34" charset="0"/>
              </a:rPr>
              <a:t>Número de memorias reservadas «Teléfonos IP</a:t>
            </a:r>
          </a:p>
          <a:p>
            <a:pPr marL="0" marR="0" lvl="0" indent="0" algn="l" rtl="0">
              <a:spcBef>
                <a:spcPts val="0"/>
              </a:spcBef>
              <a:spcAft>
                <a:spcPts val="0"/>
              </a:spcAft>
              <a:buNone/>
            </a:pPr>
            <a:r>
              <a:rPr lang="es-ES" sz="12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max-ephones 10 (</a:t>
            </a:r>
            <a:r>
              <a:rPr lang="es-ES" sz="12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2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2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=&gt; Número máximo de dispositivos «Teléfonos IP»</a:t>
            </a:r>
            <a:endParaRPr lang="es-ES" sz="1000" b="1" dirty="0">
              <a:solidFill>
                <a:schemeClr val="tx1"/>
              </a:solidFill>
              <a:highlight>
                <a:srgbClr val="FFFF00"/>
              </a:highlight>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2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ip source-address 192.168.1.1 port 2000  (</a:t>
            </a:r>
            <a:r>
              <a:rPr lang="es-ES" sz="12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2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2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=&gt; Este es el puerto con el que salgo con las llamadas y cuál es la IP de la troncal de telefonía de Cisco y que es del Router 2811</a:t>
            </a:r>
            <a:br>
              <a:rPr lang="es-ES" sz="12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br>
            <a:r>
              <a:rPr lang="es-ES" sz="12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auto assign 1 to 10   (</a:t>
            </a:r>
            <a:r>
              <a:rPr lang="es-ES" sz="12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2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2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=&gt; Asigna las direcciones IPs de forma automática</a:t>
            </a:r>
            <a:endParaRPr lang="es-ES" sz="1000" b="1" dirty="0">
              <a:solidFill>
                <a:schemeClr val="tx1"/>
              </a:solidFill>
              <a:highlight>
                <a:srgbClr val="FFFF00"/>
              </a:highlight>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2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exit    (</a:t>
            </a:r>
            <a:r>
              <a:rPr lang="es-ES" sz="12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)=&gt;</a:t>
            </a:r>
            <a:r>
              <a:rPr lang="es-ES" sz="12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2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Salir de este bloque de programación</a:t>
            </a:r>
          </a:p>
          <a:p>
            <a:r>
              <a:rPr lang="es-ES" sz="1200" dirty="0">
                <a:solidFill>
                  <a:schemeClr val="dk1"/>
                </a:solidFill>
                <a:highlight>
                  <a:srgbClr val="FFFF00"/>
                </a:highlight>
                <a:latin typeface="Arial" panose="020B0604020202020204" pitchFamily="34" charset="0"/>
                <a:cs typeface="Arial" panose="020B0604020202020204" pitchFamily="34" charset="0"/>
                <a:sym typeface="Calibri"/>
              </a:rPr>
              <a:t>Router# </a:t>
            </a:r>
            <a:r>
              <a:rPr lang="es-ES" sz="1200" b="1" dirty="0">
                <a:solidFill>
                  <a:srgbClr val="00B050"/>
                </a:solidFill>
                <a:highlight>
                  <a:srgbClr val="FFFF00"/>
                </a:highlight>
                <a:latin typeface="Arial" panose="020B0604020202020204" pitchFamily="34" charset="0"/>
                <a:cs typeface="Arial" panose="020B0604020202020204" pitchFamily="34" charset="0"/>
                <a:sym typeface="Calibri"/>
              </a:rPr>
              <a:t>wr</a:t>
            </a:r>
            <a:r>
              <a:rPr lang="es-ES" sz="1200" dirty="0">
                <a:solidFill>
                  <a:schemeClr val="dk1"/>
                </a:solidFill>
                <a:highlight>
                  <a:srgbClr val="FFFF00"/>
                </a:highlight>
                <a:latin typeface="Arial" panose="020B0604020202020204" pitchFamily="34" charset="0"/>
                <a:cs typeface="Arial" panose="020B0604020202020204" pitchFamily="34" charset="0"/>
                <a:sym typeface="Calibri"/>
              </a:rPr>
              <a:t>  (</a:t>
            </a:r>
            <a:r>
              <a:rPr lang="es-ES" sz="1200" b="1" dirty="0">
                <a:solidFill>
                  <a:srgbClr val="FF0000"/>
                </a:solidFill>
                <a:highlight>
                  <a:srgbClr val="FFFF00"/>
                </a:highlight>
                <a:latin typeface="Arial" panose="020B0604020202020204" pitchFamily="34" charset="0"/>
                <a:cs typeface="Arial" panose="020B0604020202020204" pitchFamily="34" charset="0"/>
                <a:sym typeface="Calibri"/>
              </a:rPr>
              <a:t>Aquí Presionas Enter</a:t>
            </a:r>
            <a:r>
              <a:rPr lang="es-ES" sz="1200" dirty="0">
                <a:solidFill>
                  <a:schemeClr val="dk1"/>
                </a:solidFill>
                <a:highlight>
                  <a:srgbClr val="FFFF00"/>
                </a:highlight>
                <a:latin typeface="Arial" panose="020B0604020202020204" pitchFamily="34" charset="0"/>
                <a:cs typeface="Arial" panose="020B0604020202020204" pitchFamily="34" charset="0"/>
                <a:sym typeface="Calibri"/>
              </a:rPr>
              <a:t>)</a:t>
            </a:r>
            <a:r>
              <a:rPr lang="es-ES" sz="1200" dirty="0">
                <a:solidFill>
                  <a:schemeClr val="dk1"/>
                </a:solidFill>
                <a:highlight>
                  <a:srgbClr val="FFFF00"/>
                </a:highlight>
                <a:latin typeface="Arial" panose="020B0604020202020204" pitchFamily="34" charset="0"/>
                <a:cs typeface="Arial" panose="020B0604020202020204" pitchFamily="34" charset="0"/>
              </a:rPr>
              <a:t>=&gt; </a:t>
            </a:r>
            <a:r>
              <a:rPr lang="es-ES" sz="1200" b="1" dirty="0">
                <a:solidFill>
                  <a:schemeClr val="tx1"/>
                </a:solidFill>
                <a:highlight>
                  <a:srgbClr val="FFFF00"/>
                </a:highlight>
                <a:latin typeface="Arial" panose="020B0604020202020204" pitchFamily="34" charset="0"/>
                <a:cs typeface="Arial" panose="020B0604020202020204" pitchFamily="34" charset="0"/>
              </a:rPr>
              <a:t>Grabar los cambios en la memoria del router</a:t>
            </a:r>
          </a:p>
          <a:p>
            <a:pPr marL="0" marR="0" lvl="0" indent="0" rtl="0">
              <a:spcBef>
                <a:spcPts val="0"/>
              </a:spcBef>
              <a:spcAft>
                <a:spcPts val="0"/>
              </a:spcAft>
              <a:buNone/>
            </a:pPr>
            <a:r>
              <a:rPr lang="es-DO" sz="105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endParaRPr sz="900" dirty="0">
              <a:highlight>
                <a:srgbClr val="FFFF00"/>
              </a:highlight>
              <a:latin typeface="Arial" panose="020B0604020202020204" pitchFamily="34" charset="0"/>
              <a:cs typeface="Arial" panose="020B0604020202020204" pitchFamily="34" charset="0"/>
            </a:endParaRPr>
          </a:p>
        </p:txBody>
      </p:sp>
      <p:sp>
        <p:nvSpPr>
          <p:cNvPr id="210" name="Google Shape;210;p26"/>
          <p:cNvSpPr/>
          <p:nvPr/>
        </p:nvSpPr>
        <p:spPr>
          <a:xfrm>
            <a:off x="221673" y="584225"/>
            <a:ext cx="11755342" cy="4600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000" b="1" dirty="0">
                <a:solidFill>
                  <a:srgbClr val="002060"/>
                </a:solidFill>
                <a:highlight>
                  <a:srgbClr val="00FF00"/>
                </a:highlight>
                <a:latin typeface="Arial" panose="020B0604020202020204" pitchFamily="34" charset="0"/>
                <a:ea typeface="Calibri"/>
                <a:cs typeface="Arial" panose="020B0604020202020204" pitchFamily="34" charset="0"/>
                <a:sym typeface="Calibri"/>
              </a:rPr>
              <a:t>Paso # 1- Damos clic en el Router, Buscamos la Consola CLI:</a:t>
            </a:r>
          </a:p>
        </p:txBody>
      </p:sp>
      <p:sp>
        <p:nvSpPr>
          <p:cNvPr id="13" name="CuadroTexto 12">
            <a:extLst>
              <a:ext uri="{FF2B5EF4-FFF2-40B4-BE49-F238E27FC236}">
                <a16:creationId xmlns:a16="http://schemas.microsoft.com/office/drawing/2014/main" id="{F1A8EA17-6417-2327-F9BE-42355E7C6FAD}"/>
              </a:ext>
            </a:extLst>
          </p:cNvPr>
          <p:cNvSpPr txBox="1"/>
          <p:nvPr/>
        </p:nvSpPr>
        <p:spPr>
          <a:xfrm>
            <a:off x="218329" y="2673447"/>
            <a:ext cx="11755342" cy="307777"/>
          </a:xfrm>
          <a:prstGeom prst="rect">
            <a:avLst/>
          </a:prstGeom>
          <a:noFill/>
        </p:spPr>
        <p:txBody>
          <a:bodyPr wrap="square">
            <a:spAutoFit/>
          </a:bodyPr>
          <a:lstStyle/>
          <a:p>
            <a:pPr marL="0" marR="0" lvl="0" indent="0" algn="just" rtl="0">
              <a:spcBef>
                <a:spcPts val="0"/>
              </a:spcBef>
              <a:spcAft>
                <a:spcPts val="0"/>
              </a:spcAft>
              <a:buNone/>
            </a:pPr>
            <a:r>
              <a:rPr lang="es-ES" sz="1400" b="1" dirty="0">
                <a:solidFill>
                  <a:srgbClr val="002060"/>
                </a:solidFill>
                <a:highlight>
                  <a:srgbClr val="C0C0C0"/>
                </a:highlight>
                <a:latin typeface="Arial" panose="020B0604020202020204" pitchFamily="34" charset="0"/>
                <a:ea typeface="Calibri"/>
                <a:cs typeface="Arial" panose="020B0604020202020204" pitchFamily="34" charset="0"/>
                <a:sym typeface="Calibri"/>
              </a:rPr>
              <a:t>Seguimos los comandos En color </a:t>
            </a:r>
            <a:r>
              <a:rPr lang="es-ES" sz="1400" b="1" dirty="0">
                <a:solidFill>
                  <a:srgbClr val="00B050"/>
                </a:solidFill>
                <a:highlight>
                  <a:srgbClr val="C0C0C0"/>
                </a:highlight>
                <a:latin typeface="Arial" panose="020B0604020202020204" pitchFamily="34" charset="0"/>
                <a:cs typeface="Arial" panose="020B0604020202020204" pitchFamily="34" charset="0"/>
                <a:sym typeface="Calibri"/>
              </a:rPr>
              <a:t>Verde</a:t>
            </a:r>
            <a:r>
              <a:rPr lang="es-ES" sz="1400" b="1" dirty="0">
                <a:solidFill>
                  <a:srgbClr val="002060"/>
                </a:solidFill>
                <a:highlight>
                  <a:srgbClr val="C0C0C0"/>
                </a:highlight>
                <a:latin typeface="Arial" panose="020B0604020202020204" pitchFamily="34" charset="0"/>
                <a:ea typeface="Calibri"/>
                <a:cs typeface="Arial" panose="020B0604020202020204" pitchFamily="34" charset="0"/>
                <a:sym typeface="Calibri"/>
              </a:rPr>
              <a:t>, presionando enter cada vez (</a:t>
            </a:r>
            <a:r>
              <a:rPr lang="es-ES" sz="1400" b="1" dirty="0">
                <a:solidFill>
                  <a:srgbClr val="FF0000"/>
                </a:solidFill>
                <a:highlight>
                  <a:srgbClr val="C0C0C0"/>
                </a:highlight>
                <a:latin typeface="Arial" panose="020B0604020202020204" pitchFamily="34" charset="0"/>
                <a:ea typeface="Calibri"/>
                <a:cs typeface="Arial" panose="020B0604020202020204" pitchFamily="34" charset="0"/>
                <a:sym typeface="Calibri"/>
              </a:rPr>
              <a:t>Dar en Enter cada vez que termines un comando  </a:t>
            </a:r>
            <a:r>
              <a:rPr lang="es-ES" sz="1400" b="1" dirty="0">
                <a:solidFill>
                  <a:srgbClr val="009900"/>
                </a:solidFill>
                <a:highlight>
                  <a:srgbClr val="C0C0C0"/>
                </a:highlight>
                <a:latin typeface="Arial" panose="020B0604020202020204" pitchFamily="34" charset="0"/>
                <a:ea typeface="Calibri"/>
                <a:cs typeface="Arial" panose="020B0604020202020204" pitchFamily="34" charset="0"/>
                <a:sym typeface="Calibri"/>
              </a:rPr>
              <a:t>verde</a:t>
            </a:r>
            <a:r>
              <a:rPr lang="es-ES" sz="1400" b="1" dirty="0">
                <a:solidFill>
                  <a:srgbClr val="002060"/>
                </a:solidFill>
                <a:highlight>
                  <a:srgbClr val="C0C0C0"/>
                </a:highlight>
                <a:latin typeface="Arial" panose="020B0604020202020204" pitchFamily="34" charset="0"/>
                <a:ea typeface="Calibri"/>
                <a:cs typeface="Arial" panose="020B0604020202020204" pitchFamily="34" charset="0"/>
                <a:sym typeface="Calibri"/>
              </a:rPr>
              <a:t>)</a:t>
            </a:r>
            <a:endParaRPr lang="es-ES" sz="900" dirty="0">
              <a:solidFill>
                <a:srgbClr val="002060"/>
              </a:solidFill>
              <a:highlight>
                <a:srgbClr val="C0C0C0"/>
              </a:highlight>
              <a:latin typeface="Arial" panose="020B0604020202020204" pitchFamily="34" charset="0"/>
              <a:cs typeface="Arial" panose="020B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7;p27">
            <a:extLst>
              <a:ext uri="{FF2B5EF4-FFF2-40B4-BE49-F238E27FC236}">
                <a16:creationId xmlns:a16="http://schemas.microsoft.com/office/drawing/2014/main" id="{D96F96F7-6E8E-ED0D-057B-5D5FD29A34AE}"/>
              </a:ext>
            </a:extLst>
          </p:cNvPr>
          <p:cNvSpPr/>
          <p:nvPr/>
        </p:nvSpPr>
        <p:spPr>
          <a:xfrm>
            <a:off x="275763" y="2859300"/>
            <a:ext cx="11702455" cy="21886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Switch&gt;</a:t>
            </a:r>
            <a:r>
              <a:rPr lang="es-ES" sz="1800" b="1" dirty="0">
                <a:solidFill>
                  <a:srgbClr val="00B050"/>
                </a:solidFill>
                <a:latin typeface="+mn-lt"/>
                <a:ea typeface="Calibri"/>
                <a:cs typeface="Arial" panose="020B0604020202020204" pitchFamily="34" charset="0"/>
                <a:sym typeface="Calibri"/>
              </a:rPr>
              <a:t>enable</a:t>
            </a:r>
            <a:r>
              <a:rPr lang="es-ES" sz="1800" dirty="0">
                <a:solidFill>
                  <a:schemeClr val="dk1"/>
                </a:solidFill>
                <a:latin typeface="+mn-lt"/>
                <a:ea typeface="Calibri"/>
                <a:cs typeface="Arial" panose="020B0604020202020204" pitchFamily="34" charset="0"/>
                <a:sym typeface="Calibri"/>
              </a:rPr>
              <a:t> </a:t>
            </a:r>
            <a:r>
              <a:rPr lang="es-ES" sz="1800" b="1" dirty="0">
                <a:solidFill>
                  <a:srgbClr val="00B050"/>
                </a:solidFill>
                <a:latin typeface="+mn-lt"/>
                <a:ea typeface="Calibri"/>
                <a:cs typeface="Arial" panose="020B0604020202020204" pitchFamily="34" charset="0"/>
                <a:sym typeface="Calibri"/>
              </a:rPr>
              <a:t>(</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)-&gt; </a:t>
            </a:r>
            <a:r>
              <a:rPr lang="es-ES" sz="1800" b="1" dirty="0">
                <a:solidFill>
                  <a:schemeClr val="tx1"/>
                </a:solidFill>
                <a:latin typeface="+mn-lt"/>
                <a:ea typeface="Calibri"/>
                <a:cs typeface="Arial" panose="020B0604020202020204" pitchFamily="34" charset="0"/>
                <a:sym typeface="Calibri"/>
              </a:rPr>
              <a:t>Habilitar el Switch</a:t>
            </a:r>
            <a:endParaRPr sz="1800" b="1" dirty="0">
              <a:solidFill>
                <a:schemeClr val="tx1"/>
              </a:solidFill>
              <a:latin typeface="+mn-lt"/>
              <a:ea typeface="Calibri"/>
              <a:cs typeface="Arial" panose="020B0604020202020204" pitchFamily="34" charset="0"/>
              <a:sym typeface="Calibri"/>
            </a:endParaRPr>
          </a:p>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a:t>
            </a:r>
            <a:r>
              <a:rPr lang="es-ES" sz="1800" b="1" dirty="0">
                <a:solidFill>
                  <a:srgbClr val="00B050"/>
                </a:solidFill>
                <a:latin typeface="+mn-lt"/>
                <a:ea typeface="Calibri"/>
                <a:cs typeface="Arial" panose="020B0604020202020204" pitchFamily="34" charset="0"/>
                <a:sym typeface="Calibri"/>
              </a:rPr>
              <a:t>configure terminal   (</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)-&gt;</a:t>
            </a:r>
            <a:r>
              <a:rPr lang="es-DO" sz="1600" spc="20" dirty="0">
                <a:solidFill>
                  <a:srgbClr val="333333"/>
                </a:solidFill>
                <a:effectLst/>
                <a:latin typeface="+mn-lt"/>
                <a:ea typeface="Calibri" panose="020F0502020204030204" pitchFamily="34" charset="0"/>
                <a:cs typeface="Arial" panose="020B0604020202020204" pitchFamily="34" charset="0"/>
              </a:rPr>
              <a:t> </a:t>
            </a:r>
            <a:r>
              <a:rPr lang="es-DO" sz="1600" b="1" spc="20" dirty="0">
                <a:solidFill>
                  <a:schemeClr val="tx1"/>
                </a:solidFill>
                <a:effectLst/>
                <a:latin typeface="+mn-lt"/>
                <a:ea typeface="Calibri" panose="020F0502020204030204" pitchFamily="34" charset="0"/>
                <a:cs typeface="Arial" panose="020B0604020202020204" pitchFamily="34" charset="0"/>
              </a:rPr>
              <a:t>vamos a entrar a configurar los puertos del Switch</a:t>
            </a:r>
            <a:endParaRPr sz="1200" b="1" dirty="0">
              <a:solidFill>
                <a:schemeClr val="tx1"/>
              </a:solidFill>
              <a:latin typeface="+mn-lt"/>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Switch(config)#</a:t>
            </a:r>
            <a:r>
              <a:rPr lang="es-ES" sz="1800" b="1" dirty="0">
                <a:solidFill>
                  <a:srgbClr val="00B050"/>
                </a:solidFill>
                <a:latin typeface="+mn-lt"/>
                <a:ea typeface="Calibri"/>
                <a:cs typeface="Arial" panose="020B0604020202020204" pitchFamily="34" charset="0"/>
                <a:sym typeface="Calibri"/>
              </a:rPr>
              <a:t>interface range fa0/1-10   (</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a:t>
            </a:r>
            <a:r>
              <a:rPr lang="es-DO" sz="1600" spc="20" dirty="0">
                <a:solidFill>
                  <a:srgbClr val="333333"/>
                </a:solidFill>
                <a:effectLst/>
                <a:latin typeface="+mn-lt"/>
                <a:ea typeface="Calibri" panose="020F0502020204030204" pitchFamily="34" charset="0"/>
                <a:cs typeface="Arial" panose="020B0604020202020204" pitchFamily="34" charset="0"/>
              </a:rPr>
              <a:t> </a:t>
            </a:r>
            <a:r>
              <a:rPr lang="es-DO" b="1" spc="20" dirty="0">
                <a:solidFill>
                  <a:schemeClr val="tx1"/>
                </a:solidFill>
                <a:effectLst/>
                <a:latin typeface="+mn-lt"/>
                <a:ea typeface="Calibri" panose="020F0502020204030204" pitchFamily="34" charset="0"/>
                <a:cs typeface="Arial" panose="020B0604020202020204" pitchFamily="34" charset="0"/>
              </a:rPr>
              <a:t>=&gt; Selecciona el rango del puerto 2 al 10 del Switch</a:t>
            </a:r>
            <a:endParaRPr sz="1200" b="1" dirty="0">
              <a:solidFill>
                <a:schemeClr val="tx1"/>
              </a:solidFill>
              <a:latin typeface="+mn-lt"/>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Switch(config-if-range)#</a:t>
            </a:r>
            <a:r>
              <a:rPr lang="es-ES" sz="1800" b="1" dirty="0">
                <a:solidFill>
                  <a:srgbClr val="00B050"/>
                </a:solidFill>
                <a:latin typeface="+mn-lt"/>
                <a:ea typeface="Calibri"/>
                <a:cs typeface="Arial" panose="020B0604020202020204" pitchFamily="34" charset="0"/>
                <a:sym typeface="Calibri"/>
              </a:rPr>
              <a:t>switchport voice vlan 1  (</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a:t>
            </a:r>
            <a:r>
              <a:rPr lang="es-DO" sz="1600" spc="20" dirty="0">
                <a:solidFill>
                  <a:srgbClr val="333333"/>
                </a:solidFill>
                <a:effectLst/>
                <a:latin typeface="+mn-lt"/>
                <a:ea typeface="Calibri" panose="020F0502020204030204" pitchFamily="34" charset="0"/>
                <a:cs typeface="Arial" panose="020B0604020202020204" pitchFamily="34" charset="0"/>
              </a:rPr>
              <a:t> =&gt;</a:t>
            </a:r>
            <a:r>
              <a:rPr lang="es-DO" sz="1600" b="1" spc="20" dirty="0">
                <a:solidFill>
                  <a:schemeClr val="tx1"/>
                </a:solidFill>
                <a:effectLst/>
                <a:latin typeface="+mn-lt"/>
                <a:ea typeface="Calibri" panose="020F0502020204030204" pitchFamily="34" charset="0"/>
                <a:cs typeface="Arial" panose="020B0604020202020204" pitchFamily="34" charset="0"/>
              </a:rPr>
              <a:t>Selecciona el puerto anteriormente seleccionado como troncal SIP que indicamos en el dhcp pool</a:t>
            </a:r>
            <a:endParaRPr sz="1200" b="1" dirty="0">
              <a:solidFill>
                <a:schemeClr val="tx1"/>
              </a:solidFill>
              <a:latin typeface="+mn-lt"/>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Switch(config-if-range)#</a:t>
            </a:r>
            <a:r>
              <a:rPr lang="es-ES" sz="1800" b="1" dirty="0">
                <a:solidFill>
                  <a:srgbClr val="00B050"/>
                </a:solidFill>
                <a:latin typeface="+mn-lt"/>
                <a:ea typeface="Calibri"/>
                <a:cs typeface="Arial" panose="020B0604020202020204" pitchFamily="34" charset="0"/>
                <a:sym typeface="Calibri"/>
              </a:rPr>
              <a:t>exit    (</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 =&gt; Salir </a:t>
            </a:r>
          </a:p>
          <a:p>
            <a:pPr marL="0" marR="0" lvl="0" indent="0" algn="l" rtl="0">
              <a:spcBef>
                <a:spcPts val="0"/>
              </a:spcBef>
              <a:spcAft>
                <a:spcPts val="0"/>
              </a:spcAft>
              <a:buNone/>
            </a:pPr>
            <a:r>
              <a:rPr lang="es-ES" sz="1800" b="1" dirty="0">
                <a:solidFill>
                  <a:srgbClr val="FF0000"/>
                </a:solidFill>
                <a:latin typeface="+mn-lt"/>
                <a:cs typeface="Arial" panose="020B0604020202020204" pitchFamily="34" charset="0"/>
                <a:sym typeface="Calibri"/>
              </a:rPr>
              <a:t>Guardamos el Cambio con </a:t>
            </a:r>
            <a:r>
              <a:rPr lang="es-ES" sz="1800" b="1" dirty="0">
                <a:solidFill>
                  <a:srgbClr val="00B050"/>
                </a:solidFill>
                <a:latin typeface="+mn-lt"/>
                <a:cs typeface="Arial" panose="020B0604020202020204" pitchFamily="34" charset="0"/>
                <a:sym typeface="Calibri"/>
              </a:rPr>
              <a:t>wr</a:t>
            </a:r>
            <a:endParaRPr sz="1200" dirty="0">
              <a:latin typeface="+mn-lt"/>
              <a:cs typeface="Arial" panose="020B0604020202020204" pitchFamily="34" charset="0"/>
            </a:endParaRPr>
          </a:p>
        </p:txBody>
      </p:sp>
      <p:sp>
        <p:nvSpPr>
          <p:cNvPr id="3" name="CuadroTexto 2">
            <a:extLst>
              <a:ext uri="{FF2B5EF4-FFF2-40B4-BE49-F238E27FC236}">
                <a16:creationId xmlns:a16="http://schemas.microsoft.com/office/drawing/2014/main" id="{45239FED-B6E5-1CEB-643D-DFD3319F6D31}"/>
              </a:ext>
            </a:extLst>
          </p:cNvPr>
          <p:cNvSpPr txBox="1"/>
          <p:nvPr/>
        </p:nvSpPr>
        <p:spPr>
          <a:xfrm>
            <a:off x="140862" y="6080996"/>
            <a:ext cx="11910275" cy="584775"/>
          </a:xfrm>
          <a:prstGeom prst="rect">
            <a:avLst/>
          </a:prstGeom>
          <a:solidFill>
            <a:srgbClr val="FFC000"/>
          </a:solidFill>
        </p:spPr>
        <p:txBody>
          <a:bodyPr wrap="square">
            <a:spAutoFit/>
          </a:bodyPr>
          <a:lstStyle/>
          <a:p>
            <a:pPr algn="ctr"/>
            <a:r>
              <a:rPr lang="es-ES" sz="1600" b="1" i="0" dirty="0">
                <a:solidFill>
                  <a:srgbClr val="333333"/>
                </a:solidFill>
                <a:latin typeface="+mn-lt"/>
              </a:rPr>
              <a:t>Aquí solo configuramos una VLAN para el tráfico de voz. Debemos agregar esta VLAN para separar el tráfico de datos del tráfico de Voz. Los datos se enviarán a las computadoras y el tráfico de voz se enviará a los teléfonos IP.</a:t>
            </a:r>
            <a:endParaRPr lang="es-DO" sz="1600" b="1" dirty="0">
              <a:latin typeface="+mn-lt"/>
            </a:endParaRPr>
          </a:p>
        </p:txBody>
      </p:sp>
      <p:sp>
        <p:nvSpPr>
          <p:cNvPr id="5" name="CuadroTexto 4">
            <a:extLst>
              <a:ext uri="{FF2B5EF4-FFF2-40B4-BE49-F238E27FC236}">
                <a16:creationId xmlns:a16="http://schemas.microsoft.com/office/drawing/2014/main" id="{E6B0B186-1880-7962-F2C9-4D755DAD1E52}"/>
              </a:ext>
            </a:extLst>
          </p:cNvPr>
          <p:cNvSpPr txBox="1"/>
          <p:nvPr/>
        </p:nvSpPr>
        <p:spPr>
          <a:xfrm>
            <a:off x="348681" y="192229"/>
            <a:ext cx="11556625" cy="615553"/>
          </a:xfrm>
          <a:prstGeom prst="rect">
            <a:avLst/>
          </a:prstGeom>
          <a:noFill/>
        </p:spPr>
        <p:txBody>
          <a:bodyPr wrap="square">
            <a:spAutoFit/>
          </a:bodyPr>
          <a:lstStyle/>
          <a:p>
            <a:pPr marL="0" marR="0" lvl="0" indent="0" algn="ctr" rtl="0">
              <a:spcBef>
                <a:spcPts val="0"/>
              </a:spcBef>
              <a:spcAft>
                <a:spcPts val="0"/>
              </a:spcAft>
              <a:buNone/>
            </a:pPr>
            <a:r>
              <a:rPr lang="es-ES" sz="2000" b="1" u="sng" dirty="0">
                <a:solidFill>
                  <a:srgbClr val="002060"/>
                </a:solidFill>
                <a:effectLst>
                  <a:outerShdw blurRad="38100" dist="38100" dir="2700000" algn="tl">
                    <a:srgbClr val="000000">
                      <a:alpha val="43137"/>
                    </a:srgbClr>
                  </a:outerShdw>
                </a:effectLst>
                <a:highlight>
                  <a:srgbClr val="00FF00"/>
                </a:highlight>
                <a:latin typeface="+mn-lt"/>
                <a:ea typeface="Calibri"/>
                <a:cs typeface="Arial" panose="020B0604020202020204" pitchFamily="34" charset="0"/>
                <a:sym typeface="Calibri"/>
              </a:rPr>
              <a:t>Paso #2: ABRIR LA TERMINAL EN EL SWITCH # 1 Y ESCRIBO LOS SIGUIENTES COMANDOS</a:t>
            </a:r>
            <a:r>
              <a:rPr lang="es-ES" sz="2000" b="1" dirty="0">
                <a:solidFill>
                  <a:srgbClr val="002060"/>
                </a:solidFill>
                <a:effectLst>
                  <a:outerShdw blurRad="38100" dist="38100" dir="2700000" algn="tl">
                    <a:srgbClr val="000000">
                      <a:alpha val="43137"/>
                    </a:srgbClr>
                  </a:outerShdw>
                </a:effectLst>
                <a:highlight>
                  <a:srgbClr val="00FF00"/>
                </a:highlight>
                <a:latin typeface="+mn-lt"/>
                <a:ea typeface="Calibri"/>
                <a:cs typeface="Arial" panose="020B0604020202020204" pitchFamily="34" charset="0"/>
                <a:sym typeface="Calibri"/>
              </a:rPr>
              <a:t>:</a:t>
            </a:r>
          </a:p>
          <a:p>
            <a:pPr marL="0" marR="0" lvl="0" indent="0" algn="ctr" rtl="0">
              <a:spcBef>
                <a:spcPts val="0"/>
              </a:spcBef>
              <a:spcAft>
                <a:spcPts val="0"/>
              </a:spcAft>
              <a:buNone/>
            </a:pPr>
            <a:endParaRPr lang="es-ES" dirty="0">
              <a:effectLst>
                <a:outerShdw blurRad="38100" dist="38100" dir="2700000" algn="tl">
                  <a:srgbClr val="000000">
                    <a:alpha val="43137"/>
                  </a:srgbClr>
                </a:outerShdw>
              </a:effectLst>
              <a:highlight>
                <a:srgbClr val="00FF00"/>
              </a:highlight>
              <a:latin typeface="+mn-lt"/>
              <a:cs typeface="Arial" panose="020B0604020202020204" pitchFamily="34" charset="0"/>
            </a:endParaRPr>
          </a:p>
        </p:txBody>
      </p:sp>
      <p:pic>
        <p:nvPicPr>
          <p:cNvPr id="9" name="Imagen 8">
            <a:extLst>
              <a:ext uri="{FF2B5EF4-FFF2-40B4-BE49-F238E27FC236}">
                <a16:creationId xmlns:a16="http://schemas.microsoft.com/office/drawing/2014/main" id="{A7EE255A-F949-DB15-7107-DEF5ECA7F3FE}"/>
              </a:ext>
            </a:extLst>
          </p:cNvPr>
          <p:cNvPicPr>
            <a:picLocks noChangeAspect="1"/>
          </p:cNvPicPr>
          <p:nvPr/>
        </p:nvPicPr>
        <p:blipFill>
          <a:blip r:embed="rId2"/>
          <a:stretch>
            <a:fillRect/>
          </a:stretch>
        </p:blipFill>
        <p:spPr>
          <a:xfrm>
            <a:off x="1607379" y="807782"/>
            <a:ext cx="9039225" cy="1819275"/>
          </a:xfrm>
          <a:prstGeom prst="rect">
            <a:avLst/>
          </a:prstGeom>
        </p:spPr>
      </p:pic>
    </p:spTree>
    <p:extLst>
      <p:ext uri="{BB962C8B-B14F-4D97-AF65-F5344CB8AC3E}">
        <p14:creationId xmlns:p14="http://schemas.microsoft.com/office/powerpoint/2010/main" val="30273400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p:nvPr/>
        </p:nvSpPr>
        <p:spPr>
          <a:xfrm>
            <a:off x="178525" y="101690"/>
            <a:ext cx="11834949" cy="412394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002060"/>
                </a:solidFill>
                <a:highlight>
                  <a:srgbClr val="00FF00"/>
                </a:highlight>
                <a:latin typeface="Arial" panose="020B0604020202020204" pitchFamily="34" charset="0"/>
                <a:ea typeface="Calibri"/>
                <a:cs typeface="Arial" panose="020B0604020202020204" pitchFamily="34" charset="0"/>
                <a:sym typeface="Calibri"/>
              </a:rPr>
              <a:t>Paso #3: VUELVO AL ROUTER # 1-Y ASIGNAMOS LOS NÚMEROS A LOS TELÉFONOS:</a:t>
            </a:r>
            <a:endParaRPr lang="es-ES" sz="1200" dirty="0">
              <a:highlight>
                <a:srgbClr val="00FF00"/>
              </a:highlight>
              <a:latin typeface="Arial" panose="020B0604020202020204" pitchFamily="34" charset="0"/>
              <a:ea typeface="Calibri"/>
              <a:cs typeface="Arial" panose="020B0604020202020204" pitchFamily="34" charset="0"/>
            </a:endParaRPr>
          </a:p>
          <a:p>
            <a:pPr marL="0" marR="0" lvl="0" indent="0" algn="l" rtl="0">
              <a:spcBef>
                <a:spcPts val="0"/>
              </a:spcBef>
              <a:spcAft>
                <a:spcPts val="0"/>
              </a:spcAft>
              <a:buNone/>
            </a:pPr>
            <a:endParaRPr lang="es-ES" sz="1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a:t>
            </a:r>
            <a:r>
              <a:rPr lang="es-ES" sz="1800" b="1" dirty="0">
                <a:solidFill>
                  <a:srgbClr val="00B050"/>
                </a:solidFill>
                <a:latin typeface="Arial" panose="020B0604020202020204" pitchFamily="34" charset="0"/>
                <a:ea typeface="Calibri"/>
                <a:cs typeface="Arial" panose="020B0604020202020204" pitchFamily="34" charset="0"/>
                <a:sym typeface="Calibri"/>
              </a:rPr>
              <a:t>ephone-dn 1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a:t>
            </a:r>
            <a:r>
              <a:rPr lang="es-DO" sz="1800" spc="2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s-DO" sz="180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=&gt; Selecciona el Teléfono IP – 1</a:t>
            </a:r>
            <a:endParaRPr b="1" dirty="0">
              <a:solidFill>
                <a:schemeClr val="tx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Router(config-ephone-dn)#%LINK-3-UPDOWN: Interface ephone_dsp DN 1.1, changed state to up</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8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a:t>
            </a:r>
            <a:r>
              <a:rPr lang="es-ES" sz="1800" b="1" dirty="0">
                <a:solidFill>
                  <a:srgbClr val="00B050"/>
                </a:solidFill>
                <a:latin typeface="Arial" panose="020B0604020202020204" pitchFamily="34" charset="0"/>
                <a:ea typeface="Calibri"/>
                <a:cs typeface="Arial" panose="020B0604020202020204" pitchFamily="34" charset="0"/>
                <a:sym typeface="Calibri"/>
              </a:rPr>
              <a:t>number 9001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a:t>
            </a:r>
            <a:r>
              <a:rPr lang="es-DO" sz="1800" spc="2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s-DO" sz="180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=&gt; Asigna el número 928 al Teléfono IP seleccionado anteriormente</a:t>
            </a:r>
            <a:endParaRPr b="1" dirty="0">
              <a:solidFill>
                <a:schemeClr val="tx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a:t>
            </a:r>
            <a:r>
              <a:rPr lang="es-ES" sz="1800" b="1" dirty="0">
                <a:solidFill>
                  <a:srgbClr val="00B050"/>
                </a:solidFill>
                <a:latin typeface="Arial" panose="020B0604020202020204" pitchFamily="34" charset="0"/>
                <a:ea typeface="Calibri"/>
                <a:cs typeface="Arial" panose="020B0604020202020204" pitchFamily="34" charset="0"/>
                <a:sym typeface="Calibri"/>
              </a:rPr>
              <a:t>exit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)=&gt; Salirnos</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800" dirty="0">
              <a:solidFill>
                <a:schemeClr val="dk1"/>
              </a:solidFill>
              <a:latin typeface="Arial" panose="020B0604020202020204" pitchFamily="34" charset="0"/>
              <a:ea typeface="Calibri"/>
              <a:cs typeface="Arial" panose="020B0604020202020204" pitchFamily="34" charset="0"/>
              <a:sym typeface="Calibri"/>
            </a:endParaRPr>
          </a:p>
          <a:p>
            <a:r>
              <a:rPr lang="es-ES" sz="1800" dirty="0">
                <a:solidFill>
                  <a:schemeClr val="dk1"/>
                </a:solidFill>
                <a:latin typeface="Arial" panose="020B0604020202020204" pitchFamily="34" charset="0"/>
                <a:ea typeface="Calibri"/>
                <a:cs typeface="Arial" panose="020B0604020202020204" pitchFamily="34" charset="0"/>
                <a:sym typeface="Calibri"/>
              </a:rPr>
              <a:t>Router(config)#</a:t>
            </a:r>
            <a:r>
              <a:rPr lang="es-ES" sz="1800" b="1" dirty="0">
                <a:solidFill>
                  <a:srgbClr val="00B050"/>
                </a:solidFill>
                <a:latin typeface="Arial" panose="020B0604020202020204" pitchFamily="34" charset="0"/>
                <a:ea typeface="Calibri"/>
                <a:cs typeface="Arial" panose="020B0604020202020204" pitchFamily="34" charset="0"/>
                <a:sym typeface="Calibri"/>
              </a:rPr>
              <a:t>ephone-dn 2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a:t>
            </a:r>
            <a:r>
              <a:rPr lang="es-DO" sz="140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s-DO" sz="1800" b="1" spc="20" dirty="0">
                <a:solidFill>
                  <a:schemeClr val="tx1"/>
                </a:solidFill>
                <a:latin typeface="Arial" panose="020B0604020202020204" pitchFamily="34" charset="0"/>
                <a:cs typeface="Arial" panose="020B0604020202020204" pitchFamily="34" charset="0"/>
              </a:rPr>
              <a:t>=&gt; Selecciona el Teléfono IP – </a:t>
            </a:r>
            <a:r>
              <a:rPr lang="en-US" sz="1800" b="1" spc="20" dirty="0">
                <a:solidFill>
                  <a:schemeClr val="tx1"/>
                </a:solidFill>
                <a:latin typeface="Arial" panose="020B0604020202020204" pitchFamily="34" charset="0"/>
                <a:cs typeface="Arial" panose="020B0604020202020204" pitchFamily="34" charset="0"/>
              </a:rPr>
              <a:t>2</a:t>
            </a:r>
            <a:endParaRPr sz="1800" b="1" spc="20" dirty="0">
              <a:solidFill>
                <a:schemeClr val="tx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Router(config-ephone-dn)#%LINK-3-UPDOWN: Interface ephone_dsp DN 2.1, changed state to up</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8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a:t>
            </a:r>
            <a:r>
              <a:rPr lang="es-ES" sz="1800" b="1" dirty="0">
                <a:solidFill>
                  <a:srgbClr val="00B050"/>
                </a:solidFill>
                <a:latin typeface="Arial" panose="020B0604020202020204" pitchFamily="34" charset="0"/>
                <a:ea typeface="Calibri"/>
                <a:cs typeface="Arial" panose="020B0604020202020204" pitchFamily="34" charset="0"/>
                <a:sym typeface="Calibri"/>
              </a:rPr>
              <a:t>number 9002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a:t>
            </a:r>
            <a:r>
              <a:rPr lang="es-ES" sz="1400" b="1" dirty="0">
                <a:solidFill>
                  <a:srgbClr val="00B050"/>
                </a:solidFill>
                <a:latin typeface="Arial" panose="020B0604020202020204" pitchFamily="34" charset="0"/>
                <a:ea typeface="Calibri"/>
                <a:cs typeface="Arial" panose="020B0604020202020204" pitchFamily="34" charset="0"/>
                <a:sym typeface="Calibri"/>
              </a:rPr>
              <a:t> )</a:t>
            </a:r>
            <a:r>
              <a:rPr lang="es-DO" sz="1400" spc="2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s-DO" sz="1800" b="1" spc="20" dirty="0">
                <a:solidFill>
                  <a:schemeClr val="tx1"/>
                </a:solidFill>
                <a:latin typeface="Arial" panose="020B0604020202020204" pitchFamily="34" charset="0"/>
                <a:cs typeface="Arial" panose="020B0604020202020204" pitchFamily="34" charset="0"/>
              </a:rPr>
              <a:t>=&gt; Asigna el número 929 al Teléfono IP seleccionado anteriormente</a:t>
            </a:r>
            <a:endParaRPr sz="1800" b="1" spc="20"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93E25F6-3FD1-451A-9D93-B05C2AEC2285}"/>
              </a:ext>
            </a:extLst>
          </p:cNvPr>
          <p:cNvSpPr txBox="1"/>
          <p:nvPr/>
        </p:nvSpPr>
        <p:spPr>
          <a:xfrm>
            <a:off x="248589" y="5267226"/>
            <a:ext cx="11694820" cy="1323439"/>
          </a:xfrm>
          <a:prstGeom prst="rect">
            <a:avLst/>
          </a:prstGeom>
          <a:solidFill>
            <a:srgbClr val="FF0000"/>
          </a:solidFill>
        </p:spPr>
        <p:txBody>
          <a:bodyPr wrap="square">
            <a:spAutoFit/>
          </a:bodyPr>
          <a:lstStyle/>
          <a:p>
            <a:pPr algn="just"/>
            <a:r>
              <a:rPr lang="es-DO" sz="2000" b="1" dirty="0">
                <a:solidFill>
                  <a:schemeClr val="bg1"/>
                </a:solidFill>
                <a:latin typeface="Arial" panose="020B0604020202020204" pitchFamily="34" charset="0"/>
                <a:cs typeface="Arial" panose="020B0604020202020204" pitchFamily="34" charset="0"/>
                <a:sym typeface="Calibri"/>
              </a:rPr>
              <a:t>Paso #: 4- CONECTAMOS LOS TELÉFONOS: </a:t>
            </a:r>
            <a:r>
              <a:rPr lang="es-DO" sz="2000" dirty="0">
                <a:solidFill>
                  <a:schemeClr val="bg1"/>
                </a:solidFill>
                <a:latin typeface="Arial" panose="020B0604020202020204" pitchFamily="34" charset="0"/>
                <a:cs typeface="Arial" panose="020B0604020202020204" pitchFamily="34" charset="0"/>
                <a:sym typeface="Calibri"/>
              </a:rPr>
              <a:t>FÍSICAMENTE CONECTARIAMOS LOS TELFONOS, EN NUESTRO CASO LOGICAMENT EN EL SISTEMA DE SIMULACION CON EL CABLE DE ALIMENTACION, YA QUE EN CISCO PACKET TRACER AUN ESTAN PRUBAS CON EL SISTEMA PoE- ESPERAMOS QUE TERMINE DE CARGAR LA CONFIGURACION.</a:t>
            </a:r>
            <a:endParaRPr lang="es-DO" sz="2000" dirty="0">
              <a:solidFill>
                <a:schemeClr val="bg1"/>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F622BD45-2F91-4886-953C-5A65B0058B82}"/>
              </a:ext>
            </a:extLst>
          </p:cNvPr>
          <p:cNvSpPr txBox="1"/>
          <p:nvPr/>
        </p:nvSpPr>
        <p:spPr>
          <a:xfrm>
            <a:off x="318653" y="4298064"/>
            <a:ext cx="11348900" cy="707886"/>
          </a:xfrm>
          <a:prstGeom prst="rect">
            <a:avLst/>
          </a:prstGeom>
          <a:solidFill>
            <a:srgbClr val="FFC000"/>
          </a:solidFill>
        </p:spPr>
        <p:txBody>
          <a:bodyPr wrap="square" rtlCol="0">
            <a:spAutoFit/>
          </a:bodyPr>
          <a:lstStyle/>
          <a:p>
            <a:pPr algn="ctr"/>
            <a:r>
              <a:rPr lang="en-US" sz="2000" b="1" dirty="0">
                <a:effectLst>
                  <a:outerShdw blurRad="38100" dist="38100" dir="2700000" algn="tl">
                    <a:srgbClr val="000000">
                      <a:alpha val="43137"/>
                    </a:srgbClr>
                  </a:outerShdw>
                </a:effectLst>
              </a:rPr>
              <a:t>Podemos agregar todos los Telefonos IP que necesitamos, y que hemos creado en el Pool con el Option 150, los cuales decidimos conectar 10 o cantidad que se nos asigne, con estos mismos commandos.</a:t>
            </a:r>
            <a:endParaRPr lang="es-DO"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5088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5" name="Imagen 4">
            <a:extLst>
              <a:ext uri="{FF2B5EF4-FFF2-40B4-BE49-F238E27FC236}">
                <a16:creationId xmlns:a16="http://schemas.microsoft.com/office/drawing/2014/main" id="{92BA5645-2BF9-CD92-D2C5-479B8B4D2F88}"/>
              </a:ext>
            </a:extLst>
          </p:cNvPr>
          <p:cNvPicPr>
            <a:picLocks noChangeAspect="1"/>
          </p:cNvPicPr>
          <p:nvPr/>
        </p:nvPicPr>
        <p:blipFill>
          <a:blip r:embed="rId3"/>
          <a:stretch>
            <a:fillRect/>
          </a:stretch>
        </p:blipFill>
        <p:spPr>
          <a:xfrm>
            <a:off x="1598063" y="854968"/>
            <a:ext cx="8677772" cy="1674522"/>
          </a:xfrm>
          <a:prstGeom prst="rect">
            <a:avLst/>
          </a:prstGeom>
        </p:spPr>
      </p:pic>
      <p:sp>
        <p:nvSpPr>
          <p:cNvPr id="208" name="Google Shape;208;p26"/>
          <p:cNvSpPr/>
          <p:nvPr/>
        </p:nvSpPr>
        <p:spPr>
          <a:xfrm>
            <a:off x="3406009" y="70652"/>
            <a:ext cx="5685193" cy="460064"/>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u="sng" dirty="0">
                <a:solidFill>
                  <a:srgbClr val="002060"/>
                </a:solidFill>
                <a:latin typeface="Arial" panose="020B0604020202020204" pitchFamily="34" charset="0"/>
                <a:ea typeface="Calibri"/>
                <a:cs typeface="Arial" panose="020B0604020202020204" pitchFamily="34" charset="0"/>
                <a:sym typeface="Calibri"/>
              </a:rPr>
              <a:t>EN EL ROUTER # 2</a:t>
            </a:r>
            <a:endParaRPr sz="1100" dirty="0">
              <a:latin typeface="Arial" panose="020B0604020202020204" pitchFamily="34" charset="0"/>
              <a:cs typeface="Arial" panose="020B0604020202020204" pitchFamily="34" charset="0"/>
            </a:endParaRPr>
          </a:p>
        </p:txBody>
      </p:sp>
      <p:sp>
        <p:nvSpPr>
          <p:cNvPr id="210" name="Google Shape;210;p26"/>
          <p:cNvSpPr/>
          <p:nvPr/>
        </p:nvSpPr>
        <p:spPr>
          <a:xfrm>
            <a:off x="110836" y="530716"/>
            <a:ext cx="11755342" cy="4600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000" b="1" dirty="0">
                <a:solidFill>
                  <a:srgbClr val="002060"/>
                </a:solidFill>
                <a:highlight>
                  <a:srgbClr val="00FF00"/>
                </a:highlight>
                <a:latin typeface="Arial" panose="020B0604020202020204" pitchFamily="34" charset="0"/>
                <a:ea typeface="Calibri"/>
                <a:cs typeface="Arial" panose="020B0604020202020204" pitchFamily="34" charset="0"/>
                <a:sym typeface="Calibri"/>
              </a:rPr>
              <a:t>Paso # 1- Damos clic en el Router, Buscamos la Consola CLI:</a:t>
            </a:r>
          </a:p>
        </p:txBody>
      </p:sp>
      <p:sp>
        <p:nvSpPr>
          <p:cNvPr id="13" name="CuadroTexto 12">
            <a:extLst>
              <a:ext uri="{FF2B5EF4-FFF2-40B4-BE49-F238E27FC236}">
                <a16:creationId xmlns:a16="http://schemas.microsoft.com/office/drawing/2014/main" id="{F1A8EA17-6417-2327-F9BE-42355E7C6FAD}"/>
              </a:ext>
            </a:extLst>
          </p:cNvPr>
          <p:cNvSpPr txBox="1"/>
          <p:nvPr/>
        </p:nvSpPr>
        <p:spPr>
          <a:xfrm>
            <a:off x="218329" y="2414894"/>
            <a:ext cx="11755342" cy="307777"/>
          </a:xfrm>
          <a:prstGeom prst="rect">
            <a:avLst/>
          </a:prstGeom>
          <a:noFill/>
        </p:spPr>
        <p:txBody>
          <a:bodyPr wrap="square">
            <a:spAutoFit/>
          </a:bodyPr>
          <a:lstStyle/>
          <a:p>
            <a:pPr marL="0" marR="0" lvl="0" indent="0" algn="just" rtl="0">
              <a:spcBef>
                <a:spcPts val="0"/>
              </a:spcBef>
              <a:spcAft>
                <a:spcPts val="0"/>
              </a:spcAft>
              <a:buNone/>
            </a:pPr>
            <a:r>
              <a:rPr lang="es-ES" sz="1400" b="1" dirty="0">
                <a:solidFill>
                  <a:srgbClr val="002060"/>
                </a:solidFill>
                <a:highlight>
                  <a:srgbClr val="C0C0C0"/>
                </a:highlight>
                <a:latin typeface="Arial" panose="020B0604020202020204" pitchFamily="34" charset="0"/>
                <a:ea typeface="Calibri"/>
                <a:cs typeface="Arial" panose="020B0604020202020204" pitchFamily="34" charset="0"/>
                <a:sym typeface="Calibri"/>
              </a:rPr>
              <a:t>Seguimos los comandos En color </a:t>
            </a:r>
            <a:r>
              <a:rPr lang="es-ES" sz="1400" b="1" dirty="0">
                <a:solidFill>
                  <a:srgbClr val="00B050"/>
                </a:solidFill>
                <a:highlight>
                  <a:srgbClr val="C0C0C0"/>
                </a:highlight>
                <a:latin typeface="Arial" panose="020B0604020202020204" pitchFamily="34" charset="0"/>
                <a:cs typeface="Arial" panose="020B0604020202020204" pitchFamily="34" charset="0"/>
                <a:sym typeface="Calibri"/>
              </a:rPr>
              <a:t>Verde</a:t>
            </a:r>
            <a:r>
              <a:rPr lang="es-ES" sz="1400" b="1" dirty="0">
                <a:solidFill>
                  <a:srgbClr val="002060"/>
                </a:solidFill>
                <a:highlight>
                  <a:srgbClr val="C0C0C0"/>
                </a:highlight>
                <a:latin typeface="Arial" panose="020B0604020202020204" pitchFamily="34" charset="0"/>
                <a:ea typeface="Calibri"/>
                <a:cs typeface="Arial" panose="020B0604020202020204" pitchFamily="34" charset="0"/>
                <a:sym typeface="Calibri"/>
              </a:rPr>
              <a:t>, presionando enter cada vez (</a:t>
            </a:r>
            <a:r>
              <a:rPr lang="es-ES" sz="1400" b="1" dirty="0">
                <a:solidFill>
                  <a:srgbClr val="FF0000"/>
                </a:solidFill>
                <a:highlight>
                  <a:srgbClr val="C0C0C0"/>
                </a:highlight>
                <a:latin typeface="Arial" panose="020B0604020202020204" pitchFamily="34" charset="0"/>
                <a:ea typeface="Calibri"/>
                <a:cs typeface="Arial" panose="020B0604020202020204" pitchFamily="34" charset="0"/>
                <a:sym typeface="Calibri"/>
              </a:rPr>
              <a:t>Dar en Enter cada vez que termines un comando  </a:t>
            </a:r>
            <a:r>
              <a:rPr lang="es-ES" sz="1400" b="1" dirty="0">
                <a:solidFill>
                  <a:srgbClr val="009900"/>
                </a:solidFill>
                <a:highlight>
                  <a:srgbClr val="C0C0C0"/>
                </a:highlight>
                <a:latin typeface="Arial" panose="020B0604020202020204" pitchFamily="34" charset="0"/>
                <a:ea typeface="Calibri"/>
                <a:cs typeface="Arial" panose="020B0604020202020204" pitchFamily="34" charset="0"/>
                <a:sym typeface="Calibri"/>
              </a:rPr>
              <a:t>verde</a:t>
            </a:r>
            <a:r>
              <a:rPr lang="es-ES" sz="1400" b="1" dirty="0">
                <a:solidFill>
                  <a:srgbClr val="002060"/>
                </a:solidFill>
                <a:highlight>
                  <a:srgbClr val="C0C0C0"/>
                </a:highlight>
                <a:latin typeface="Arial" panose="020B0604020202020204" pitchFamily="34" charset="0"/>
                <a:ea typeface="Calibri"/>
                <a:cs typeface="Arial" panose="020B0604020202020204" pitchFamily="34" charset="0"/>
                <a:sym typeface="Calibri"/>
              </a:rPr>
              <a:t>)</a:t>
            </a:r>
            <a:endParaRPr lang="es-ES" sz="900" dirty="0">
              <a:solidFill>
                <a:srgbClr val="002060"/>
              </a:solidFill>
              <a:highlight>
                <a:srgbClr val="C0C0C0"/>
              </a:highlight>
              <a:latin typeface="Arial" panose="020B0604020202020204" pitchFamily="34" charset="0"/>
              <a:cs typeface="Arial" panose="020B0604020202020204" pitchFamily="34" charset="0"/>
            </a:endParaRPr>
          </a:p>
        </p:txBody>
      </p:sp>
      <p:sp>
        <p:nvSpPr>
          <p:cNvPr id="7" name="Google Shape;209;p26">
            <a:extLst>
              <a:ext uri="{FF2B5EF4-FFF2-40B4-BE49-F238E27FC236}">
                <a16:creationId xmlns:a16="http://schemas.microsoft.com/office/drawing/2014/main" id="{1195F44D-39F8-F426-F8EE-A10FACA1EC47}"/>
              </a:ext>
            </a:extLst>
          </p:cNvPr>
          <p:cNvSpPr/>
          <p:nvPr/>
        </p:nvSpPr>
        <p:spPr>
          <a:xfrm>
            <a:off x="110836" y="2853742"/>
            <a:ext cx="11970327" cy="3757503"/>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1050" dirty="0">
                <a:solidFill>
                  <a:schemeClr val="dk1"/>
                </a:solidFill>
                <a:latin typeface="Arial" panose="020B0604020202020204" pitchFamily="34" charset="0"/>
                <a:ea typeface="Calibri"/>
                <a:cs typeface="Arial" panose="020B0604020202020204" pitchFamily="34" charset="0"/>
                <a:sym typeface="Calibri"/>
              </a:rPr>
              <a:t>Router&gt;</a:t>
            </a:r>
            <a:r>
              <a:rPr lang="es-ES" sz="1050" b="1" dirty="0">
                <a:solidFill>
                  <a:srgbClr val="00B050"/>
                </a:solidFill>
                <a:latin typeface="Arial" panose="020B0604020202020204" pitchFamily="34" charset="0"/>
                <a:ea typeface="Calibri"/>
                <a:cs typeface="Arial" panose="020B0604020202020204" pitchFamily="34" charset="0"/>
                <a:sym typeface="Calibri"/>
              </a:rPr>
              <a:t>enable    (</a:t>
            </a:r>
            <a:r>
              <a:rPr lang="es-ES" sz="105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050" b="1" dirty="0">
                <a:solidFill>
                  <a:srgbClr val="00B050"/>
                </a:solidFill>
                <a:latin typeface="Arial" panose="020B0604020202020204" pitchFamily="34" charset="0"/>
                <a:ea typeface="Calibri"/>
                <a:cs typeface="Arial" panose="020B0604020202020204" pitchFamily="34" charset="0"/>
                <a:sym typeface="Calibri"/>
              </a:rPr>
              <a:t>)-&gt;</a:t>
            </a:r>
            <a:r>
              <a:rPr lang="es-DO" sz="105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Habilita el Router</a:t>
            </a:r>
            <a:endParaRPr sz="900" b="1" dirty="0">
              <a:solidFill>
                <a:schemeClr val="tx1"/>
              </a:solidFill>
              <a:latin typeface="Arial" panose="020B0604020202020204" pitchFamily="34" charset="0"/>
              <a:cs typeface="Arial" panose="020B0604020202020204" pitchFamily="34" charset="0"/>
            </a:endParaRPr>
          </a:p>
          <a:p>
            <a:pPr marL="0" marR="0" lvl="0" indent="0" rtl="0">
              <a:spcBef>
                <a:spcPts val="0"/>
              </a:spcBef>
              <a:spcAft>
                <a:spcPts val="0"/>
              </a:spcAft>
              <a:buNone/>
            </a:pPr>
            <a:r>
              <a:rPr lang="es-ES" sz="1050" dirty="0">
                <a:solidFill>
                  <a:schemeClr val="dk1"/>
                </a:solidFill>
                <a:latin typeface="Arial" panose="020B0604020202020204" pitchFamily="34" charset="0"/>
                <a:ea typeface="Calibri"/>
                <a:cs typeface="Arial" panose="020B0604020202020204" pitchFamily="34" charset="0"/>
                <a:sym typeface="Calibri"/>
              </a:rPr>
              <a:t>Router#</a:t>
            </a:r>
            <a:r>
              <a:rPr lang="es-ES" sz="1050" b="1" dirty="0">
                <a:solidFill>
                  <a:srgbClr val="00B050"/>
                </a:solidFill>
                <a:latin typeface="Arial" panose="020B0604020202020204" pitchFamily="34" charset="0"/>
                <a:ea typeface="Calibri"/>
                <a:cs typeface="Arial" panose="020B0604020202020204" pitchFamily="34" charset="0"/>
                <a:sym typeface="Calibri"/>
              </a:rPr>
              <a:t>configure terminal   (</a:t>
            </a:r>
            <a:r>
              <a:rPr lang="es-ES" sz="105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050" b="1" dirty="0">
                <a:solidFill>
                  <a:srgbClr val="00B050"/>
                </a:solidFill>
                <a:latin typeface="Arial" panose="020B0604020202020204" pitchFamily="34" charset="0"/>
                <a:ea typeface="Calibri"/>
                <a:cs typeface="Arial" panose="020B0604020202020204" pitchFamily="34" charset="0"/>
                <a:sym typeface="Calibri"/>
              </a:rPr>
              <a:t>)-&gt;</a:t>
            </a:r>
            <a:r>
              <a:rPr lang="es-DO" sz="1050" b="1" spc="20" dirty="0">
                <a:solidFill>
                  <a:schemeClr val="tx1"/>
                </a:solidFill>
                <a:latin typeface="Arial" panose="020B0604020202020204" pitchFamily="34" charset="0"/>
                <a:cs typeface="Arial" panose="020B0604020202020204" pitchFamily="34" charset="0"/>
              </a:rPr>
              <a:t>entra en la parte de configuración del router</a:t>
            </a:r>
            <a:endParaRPr sz="1000" b="1" spc="20" dirty="0">
              <a:solidFill>
                <a:schemeClr val="tx1"/>
              </a:solidFill>
              <a:latin typeface="Arial" panose="020B0604020202020204" pitchFamily="34" charset="0"/>
              <a:cs typeface="Arial" panose="020B0604020202020204" pitchFamily="34" charset="0"/>
            </a:endParaRPr>
          </a:p>
          <a:p>
            <a:r>
              <a:rPr lang="es-DO" sz="1400" dirty="0">
                <a:effectLst/>
                <a:latin typeface="Times New Roman" panose="02020603050405020304" pitchFamily="18" charset="0"/>
                <a:cs typeface="Times New Roman" panose="02020603050405020304" pitchFamily="18" charset="0"/>
              </a:rPr>
              <a:t>Router</a:t>
            </a:r>
            <a:r>
              <a:rPr lang="es-DO" sz="1400" dirty="0">
                <a:latin typeface="Times New Roman" panose="02020603050405020304" pitchFamily="18" charset="0"/>
                <a:cs typeface="Times New Roman" panose="02020603050405020304" pitchFamily="18" charset="0"/>
              </a:rPr>
              <a:t>(config)#</a:t>
            </a:r>
            <a:r>
              <a:rPr lang="es-DO" sz="1400" b="1" dirty="0">
                <a:solidFill>
                  <a:srgbClr val="00B050"/>
                </a:solidFill>
                <a:latin typeface="Times New Roman" panose="02020603050405020304" pitchFamily="18" charset="0"/>
                <a:cs typeface="Times New Roman" panose="02020603050405020304" pitchFamily="18" charset="0"/>
              </a:rPr>
              <a:t>ip dhcp excluded-address 220.168.1.1</a:t>
            </a:r>
            <a:r>
              <a:rPr lang="es-ES" sz="1050" b="1" dirty="0">
                <a:solidFill>
                  <a:srgbClr val="00B050"/>
                </a:solidFill>
                <a:latin typeface="Arial" panose="020B0604020202020204" pitchFamily="34" charset="0"/>
                <a:ea typeface="Calibri"/>
                <a:cs typeface="Arial" panose="020B0604020202020204" pitchFamily="34" charset="0"/>
                <a:sym typeface="Calibri"/>
              </a:rPr>
              <a:t>(</a:t>
            </a:r>
            <a:r>
              <a:rPr lang="es-ES" sz="105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050" b="1" dirty="0">
                <a:solidFill>
                  <a:srgbClr val="00B050"/>
                </a:solidFill>
                <a:latin typeface="Arial" panose="020B0604020202020204" pitchFamily="34" charset="0"/>
                <a:ea typeface="Calibri"/>
                <a:cs typeface="Arial" panose="020B0604020202020204" pitchFamily="34" charset="0"/>
                <a:sym typeface="Calibri"/>
              </a:rPr>
              <a:t>)-&gt;</a:t>
            </a:r>
            <a:r>
              <a:rPr lang="es-ES" sz="1050" b="1" spc="20" dirty="0">
                <a:solidFill>
                  <a:schemeClr val="tx1"/>
                </a:solidFill>
                <a:latin typeface="Arial" panose="020B0604020202020204" pitchFamily="34" charset="0"/>
                <a:cs typeface="Arial" panose="020B0604020202020204" pitchFamily="34" charset="0"/>
              </a:rPr>
              <a:t>Excluimos la router para que no sea asignable en dhcp</a:t>
            </a:r>
            <a:endParaRPr lang="es-DO" sz="1050" b="1" dirty="0">
              <a:solidFill>
                <a:srgbClr val="009900"/>
              </a:solidFill>
              <a:latin typeface="Times New Roman" panose="02020603050405020304" pitchFamily="18" charset="0"/>
              <a:cs typeface="Times New Roman" panose="02020603050405020304" pitchFamily="18" charset="0"/>
            </a:endParaRPr>
          </a:p>
          <a:p>
            <a:pPr marL="0" marR="0" lvl="0" indent="0" rtl="0">
              <a:spcBef>
                <a:spcPts val="0"/>
              </a:spcBef>
              <a:spcAft>
                <a:spcPts val="0"/>
              </a:spcAft>
              <a:buNone/>
            </a:pPr>
            <a:r>
              <a:rPr lang="es-ES" sz="1050" dirty="0">
                <a:latin typeface="Arial" panose="020B0604020202020204" pitchFamily="34" charset="0"/>
                <a:ea typeface="Calibri"/>
                <a:cs typeface="Arial" panose="020B0604020202020204" pitchFamily="34" charset="0"/>
                <a:sym typeface="Calibri"/>
              </a:rPr>
              <a:t>Router(config)#</a:t>
            </a:r>
            <a:r>
              <a:rPr lang="es-ES" sz="1050" b="1" dirty="0">
                <a:latin typeface="Arial" panose="020B0604020202020204" pitchFamily="34" charset="0"/>
                <a:ea typeface="Calibri"/>
                <a:cs typeface="Arial" panose="020B0604020202020204" pitchFamily="34" charset="0"/>
                <a:sym typeface="Calibri"/>
              </a:rPr>
              <a:t>ip dhcp pool LAN1 (Aquí Presionas Enter)-&gt;</a:t>
            </a:r>
            <a:r>
              <a:rPr lang="es-DO" sz="1050" spc="20" dirty="0">
                <a:effectLst/>
                <a:latin typeface="Arial" panose="020B0604020202020204" pitchFamily="34" charset="0"/>
                <a:ea typeface="Calibri" panose="020F0502020204030204" pitchFamily="34" charset="0"/>
                <a:cs typeface="Arial" panose="020B0604020202020204" pitchFamily="34" charset="0"/>
              </a:rPr>
              <a:t> </a:t>
            </a:r>
            <a:r>
              <a:rPr lang="es-DO" sz="1050" b="1" spc="20" dirty="0">
                <a:effectLst/>
                <a:latin typeface="Arial" panose="020B0604020202020204" pitchFamily="34" charset="0"/>
                <a:ea typeface="Calibri" panose="020F0502020204030204" pitchFamily="34" charset="0"/>
                <a:cs typeface="Arial" panose="020B0604020202020204" pitchFamily="34" charset="0"/>
              </a:rPr>
              <a:t>Asigna el servidor dhcp a la vlan que crearemos en el Switch </a:t>
            </a:r>
          </a:p>
          <a:p>
            <a:r>
              <a:rPr lang="es-DO" sz="1400" dirty="0">
                <a:effectLst/>
                <a:latin typeface="Times New Roman" panose="02020603050405020304" pitchFamily="18" charset="0"/>
                <a:cs typeface="Times New Roman" panose="02020603050405020304" pitchFamily="18" charset="0"/>
              </a:rPr>
              <a:t>Router</a:t>
            </a:r>
            <a:r>
              <a:rPr lang="es-DO" sz="1400" dirty="0">
                <a:latin typeface="Times New Roman" panose="02020603050405020304" pitchFamily="18" charset="0"/>
                <a:cs typeface="Times New Roman" panose="02020603050405020304" pitchFamily="18" charset="0"/>
              </a:rPr>
              <a:t>(dhcp-config)#</a:t>
            </a:r>
            <a:r>
              <a:rPr lang="es-DO" sz="1400" b="1" dirty="0">
                <a:solidFill>
                  <a:srgbClr val="00B050"/>
                </a:solidFill>
                <a:latin typeface="Times New Roman" panose="02020603050405020304" pitchFamily="18" charset="0"/>
                <a:cs typeface="Times New Roman" panose="02020603050405020304" pitchFamily="18" charset="0"/>
              </a:rPr>
              <a:t>default-router 220.168.1.1</a:t>
            </a:r>
            <a:r>
              <a:rPr lang="es-DO" sz="1050" b="1" dirty="0">
                <a:solidFill>
                  <a:srgbClr val="00B050"/>
                </a:solidFill>
                <a:latin typeface="Times New Roman" panose="02020603050405020304" pitchFamily="18" charset="0"/>
                <a:cs typeface="Times New Roman" panose="02020603050405020304" pitchFamily="18" charset="0"/>
              </a:rPr>
              <a:t> </a:t>
            </a:r>
            <a:r>
              <a:rPr lang="es-ES" sz="1050" b="1" dirty="0">
                <a:solidFill>
                  <a:srgbClr val="00B050"/>
                </a:solidFill>
                <a:latin typeface="Arial" panose="020B0604020202020204" pitchFamily="34" charset="0"/>
                <a:ea typeface="Calibri"/>
                <a:cs typeface="Arial" panose="020B0604020202020204" pitchFamily="34" charset="0"/>
                <a:sym typeface="Calibri"/>
              </a:rPr>
              <a:t>(</a:t>
            </a:r>
            <a:r>
              <a:rPr lang="es-ES" sz="105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050" b="1" dirty="0">
                <a:solidFill>
                  <a:srgbClr val="00B050"/>
                </a:solidFill>
                <a:latin typeface="Arial" panose="020B0604020202020204" pitchFamily="34" charset="0"/>
                <a:ea typeface="Calibri"/>
                <a:cs typeface="Arial" panose="020B0604020202020204" pitchFamily="34" charset="0"/>
                <a:sym typeface="Calibri"/>
              </a:rPr>
              <a:t>)-&gt;</a:t>
            </a:r>
            <a:r>
              <a:rPr lang="es-ES" sz="1050" b="1" spc="20" dirty="0">
                <a:solidFill>
                  <a:schemeClr val="tx1"/>
                </a:solidFill>
                <a:latin typeface="Arial" panose="020B0604020202020204" pitchFamily="34" charset="0"/>
                <a:cs typeface="Arial" panose="020B0604020202020204" pitchFamily="34" charset="0"/>
              </a:rPr>
              <a:t>Indicamos la ip de nuestro por defecto, que es 220.168.1.1 </a:t>
            </a:r>
            <a:endParaRPr lang="es-DO" sz="1050" dirty="0">
              <a:latin typeface="Times New Roman" panose="02020603050405020304" pitchFamily="18" charset="0"/>
              <a:cs typeface="Times New Roman" panose="02020603050405020304" pitchFamily="18" charset="0"/>
            </a:endParaRPr>
          </a:p>
          <a:p>
            <a:r>
              <a:rPr lang="es-DO" sz="1400" dirty="0">
                <a:effectLst/>
                <a:latin typeface="Times New Roman" panose="02020603050405020304" pitchFamily="18" charset="0"/>
                <a:cs typeface="Times New Roman" panose="02020603050405020304" pitchFamily="18" charset="0"/>
              </a:rPr>
              <a:t>Router</a:t>
            </a:r>
            <a:r>
              <a:rPr lang="es-DO" sz="1400" dirty="0">
                <a:latin typeface="Times New Roman" panose="02020603050405020304" pitchFamily="18" charset="0"/>
                <a:cs typeface="Times New Roman" panose="02020603050405020304" pitchFamily="18" charset="0"/>
              </a:rPr>
              <a:t>(dhcp-config)#</a:t>
            </a:r>
            <a:r>
              <a:rPr lang="es-DO" sz="1400" b="1" dirty="0">
                <a:solidFill>
                  <a:srgbClr val="00B050"/>
                </a:solidFill>
                <a:latin typeface="Times New Roman" panose="02020603050405020304" pitchFamily="18" charset="0"/>
                <a:cs typeface="Times New Roman" panose="02020603050405020304" pitchFamily="18" charset="0"/>
              </a:rPr>
              <a:t>network 220.168.1.0 255.255.255.0</a:t>
            </a:r>
            <a:r>
              <a:rPr lang="es-ES" sz="1050" b="1" dirty="0">
                <a:solidFill>
                  <a:srgbClr val="00B050"/>
                </a:solidFill>
                <a:latin typeface="Arial" panose="020B0604020202020204" pitchFamily="34" charset="0"/>
                <a:ea typeface="Calibri"/>
                <a:cs typeface="Arial" panose="020B0604020202020204" pitchFamily="34" charset="0"/>
                <a:sym typeface="Calibri"/>
              </a:rPr>
              <a:t>(</a:t>
            </a:r>
            <a:r>
              <a:rPr lang="es-ES" sz="105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050" b="1" dirty="0">
                <a:solidFill>
                  <a:srgbClr val="00B050"/>
                </a:solidFill>
                <a:latin typeface="Arial" panose="020B0604020202020204" pitchFamily="34" charset="0"/>
                <a:ea typeface="Calibri"/>
                <a:cs typeface="Arial" panose="020B0604020202020204" pitchFamily="34" charset="0"/>
                <a:sym typeface="Calibri"/>
              </a:rPr>
              <a:t>)-&gt;</a:t>
            </a:r>
            <a:r>
              <a:rPr lang="en-US" sz="1050" b="1" spc="20" dirty="0">
                <a:solidFill>
                  <a:schemeClr val="tx1"/>
                </a:solidFill>
                <a:latin typeface="Arial" panose="020B0604020202020204" pitchFamily="34" charset="0"/>
                <a:cs typeface="Arial" panose="020B0604020202020204" pitchFamily="34" charset="0"/>
              </a:rPr>
              <a:t>Indicamos nuestra red, en este el identificador 220.168.1.0</a:t>
            </a:r>
          </a:p>
          <a:p>
            <a:r>
              <a:rPr lang="es-DO" sz="1400" dirty="0">
                <a:effectLst/>
                <a:latin typeface="Times New Roman" panose="02020603050405020304" pitchFamily="18" charset="0"/>
                <a:cs typeface="Times New Roman" panose="02020603050405020304" pitchFamily="18" charset="0"/>
              </a:rPr>
              <a:t>Router</a:t>
            </a:r>
            <a:r>
              <a:rPr lang="es-DO" sz="1400" b="1" dirty="0">
                <a:latin typeface="Times New Roman" panose="02020603050405020304" pitchFamily="18" charset="0"/>
                <a:cs typeface="Times New Roman" panose="02020603050405020304" pitchFamily="18" charset="0"/>
              </a:rPr>
              <a:t>(dhcp-config)#dns-server 192.168.1.250 </a:t>
            </a:r>
            <a:r>
              <a:rPr lang="es-ES" sz="1400" b="1" dirty="0">
                <a:solidFill>
                  <a:srgbClr val="00B050"/>
                </a:solidFill>
                <a:latin typeface="Arial" panose="020B0604020202020204" pitchFamily="34" charset="0"/>
                <a:ea typeface="Calibri"/>
                <a:cs typeface="Arial" panose="020B0604020202020204" pitchFamily="34" charset="0"/>
                <a:sym typeface="Calibri"/>
              </a:rPr>
              <a:t>(</a:t>
            </a:r>
            <a:r>
              <a:rPr lang="es-ES" sz="14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400" b="1" dirty="0">
                <a:solidFill>
                  <a:srgbClr val="00B050"/>
                </a:solidFill>
                <a:latin typeface="Arial" panose="020B0604020202020204" pitchFamily="34" charset="0"/>
                <a:ea typeface="Calibri"/>
                <a:cs typeface="Arial" panose="020B0604020202020204" pitchFamily="34" charset="0"/>
                <a:sym typeface="Calibri"/>
              </a:rPr>
              <a:t>)-&gt;</a:t>
            </a:r>
            <a:r>
              <a:rPr lang="en-US" sz="1400" b="1" spc="20" dirty="0">
                <a:solidFill>
                  <a:schemeClr val="tx1"/>
                </a:solidFill>
                <a:latin typeface="Arial" panose="020B0604020202020204" pitchFamily="34" charset="0"/>
                <a:cs typeface="Arial" panose="020B0604020202020204" pitchFamily="34" charset="0"/>
              </a:rPr>
              <a:t>Indicamos nuestra DNS, en este Caso el 192.168.1.250</a:t>
            </a:r>
            <a:endParaRPr lang="es-DO" sz="1400" dirty="0">
              <a:latin typeface="Times New Roman" panose="02020603050405020304" pitchFamily="18" charset="0"/>
              <a:cs typeface="Times New Roman" panose="02020603050405020304" pitchFamily="18" charset="0"/>
            </a:endParaRPr>
          </a:p>
          <a:p>
            <a:r>
              <a:rPr lang="es-ES" sz="105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Router(dhcp-config)#</a:t>
            </a:r>
            <a:r>
              <a:rPr lang="es-ES" sz="105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Option 150 IP 220.168.1.1    (</a:t>
            </a:r>
            <a:r>
              <a:rPr lang="es-ES" sz="105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05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 -&gt;</a:t>
            </a:r>
            <a:r>
              <a:rPr lang="es-DO" sz="1050" b="1" spc="20" dirty="0">
                <a:solidFill>
                  <a:schemeClr val="tx1"/>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Asigna como máximo 150 IPs a partir de la 220.168.1.1 Maximo Portado.</a:t>
            </a:r>
            <a:endParaRPr sz="900" dirty="0">
              <a:highlight>
                <a:srgbClr val="FFFF00"/>
              </a:highlight>
              <a:latin typeface="Arial" panose="020B0604020202020204" pitchFamily="34" charset="0"/>
              <a:cs typeface="Arial" panose="020B0604020202020204" pitchFamily="34" charset="0"/>
            </a:endParaRPr>
          </a:p>
          <a:p>
            <a:pPr marL="0" marR="0" lvl="0" indent="0" rtl="0">
              <a:spcBef>
                <a:spcPts val="0"/>
              </a:spcBef>
              <a:spcAft>
                <a:spcPts val="0"/>
              </a:spcAft>
              <a:buNone/>
            </a:pPr>
            <a:r>
              <a:rPr lang="es-ES" sz="105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Router(dhcp-config)#</a:t>
            </a:r>
            <a:r>
              <a:rPr lang="es-ES" sz="105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exit (</a:t>
            </a:r>
            <a:r>
              <a:rPr lang="es-ES" sz="105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2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DO" sz="10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DO" sz="14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Salir de configuración del router</a:t>
            </a:r>
          </a:p>
          <a:p>
            <a:pPr marL="0" marR="0" lvl="0" indent="0" algn="l" rtl="0">
              <a:spcBef>
                <a:spcPts val="0"/>
              </a:spcBef>
              <a:spcAft>
                <a:spcPts val="0"/>
              </a:spcAft>
              <a:buNone/>
            </a:pPr>
            <a:r>
              <a:rPr lang="es-ES" sz="14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telephony-service   </a:t>
            </a:r>
            <a:r>
              <a:rPr lang="es-ES" sz="1400" dirty="0">
                <a:solidFill>
                  <a:schemeClr val="dk1"/>
                </a:solidFill>
                <a:highlight>
                  <a:srgbClr val="FFFF00"/>
                </a:highlight>
                <a:latin typeface="Arial" panose="020B0604020202020204" pitchFamily="34" charset="0"/>
                <a:ea typeface="Calibri"/>
                <a:cs typeface="Arial" panose="020B0604020202020204" pitchFamily="34" charset="0"/>
                <a:sym typeface="Calibri"/>
              </a:rPr>
              <a:t> </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4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4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4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Entra en la configuración de VOIP del router</a:t>
            </a:r>
            <a:endParaRPr lang="es-ES" sz="1400" b="1" dirty="0">
              <a:solidFill>
                <a:schemeClr val="tx1"/>
              </a:solidFill>
              <a:highlight>
                <a:srgbClr val="FFFF00"/>
              </a:highlight>
              <a:latin typeface="Arial" panose="020B0604020202020204" pitchFamily="34" charset="0"/>
              <a:ea typeface="Calibri"/>
              <a:cs typeface="Arial" panose="020B0604020202020204" pitchFamily="34" charset="0"/>
              <a:sym typeface="Calibri"/>
            </a:endParaRPr>
          </a:p>
          <a:p>
            <a:r>
              <a:rPr lang="es-ES" sz="14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max-dn 10    (</a:t>
            </a:r>
            <a:r>
              <a:rPr lang="es-ES" sz="14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4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400" b="1" spc="20" dirty="0">
                <a:solidFill>
                  <a:schemeClr val="tx1"/>
                </a:solidFill>
                <a:highlight>
                  <a:srgbClr val="FFFF00"/>
                </a:highlight>
                <a:latin typeface="Arial" panose="020B0604020202020204" pitchFamily="34" charset="0"/>
                <a:cs typeface="Arial" panose="020B0604020202020204" pitchFamily="34" charset="0"/>
              </a:rPr>
              <a:t>Número de memorias reservadas «Teléfonos IP</a:t>
            </a:r>
          </a:p>
          <a:p>
            <a:pPr marL="0" marR="0" lvl="0" indent="0" algn="l" rtl="0">
              <a:spcBef>
                <a:spcPts val="0"/>
              </a:spcBef>
              <a:spcAft>
                <a:spcPts val="0"/>
              </a:spcAft>
              <a:buNone/>
            </a:pPr>
            <a:r>
              <a:rPr lang="es-ES" sz="14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max-ephones 10 (</a:t>
            </a:r>
            <a:r>
              <a:rPr lang="es-ES" sz="14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4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4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=&gt; Número máximo de dispositivos «Teléfonos IP»</a:t>
            </a:r>
            <a:endParaRPr lang="es-ES" sz="900" b="1" dirty="0">
              <a:solidFill>
                <a:schemeClr val="tx1"/>
              </a:solidFill>
              <a:highlight>
                <a:srgbClr val="FFFF00"/>
              </a:highlight>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4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ip source-address 220.168.1.1 port 2000  (</a:t>
            </a:r>
            <a:r>
              <a:rPr lang="es-ES" sz="14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4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4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=&gt; Este es el puerto con el que salgo con las llamadas y cuál es la IP de la troncal de telefonía de Cisco y que es del Router 2811</a:t>
            </a:r>
            <a:br>
              <a:rPr lang="es-ES" sz="14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br>
            <a:r>
              <a:rPr lang="es-ES" sz="14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auto assign 1 to 10   (</a:t>
            </a:r>
            <a:r>
              <a:rPr lang="es-ES" sz="14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a:t>
            </a:r>
            <a:r>
              <a:rPr lang="es-ES" sz="14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4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=&gt; Asigna las direcciones IPs de forma automática</a:t>
            </a:r>
            <a:endParaRPr lang="es-ES" sz="900" b="1" dirty="0">
              <a:solidFill>
                <a:schemeClr val="tx1"/>
              </a:solidFill>
              <a:highlight>
                <a:srgbClr val="FFFF00"/>
              </a:highlight>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400" dirty="0">
                <a:solidFill>
                  <a:schemeClr val="dk1"/>
                </a:solidFill>
                <a:highlight>
                  <a:srgbClr val="FFFF00"/>
                </a:highlight>
                <a:latin typeface="Arial" panose="020B0604020202020204" pitchFamily="34" charset="0"/>
                <a:ea typeface="Calibri"/>
                <a:cs typeface="Arial" panose="020B0604020202020204" pitchFamily="34" charset="0"/>
                <a:sym typeface="Calibri"/>
              </a:rPr>
              <a:t>Router(config-telephony)#</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exit    (</a:t>
            </a:r>
            <a:r>
              <a:rPr lang="es-ES" sz="1400" b="1" dirty="0">
                <a:solidFill>
                  <a:srgbClr val="FF0000"/>
                </a:solidFill>
                <a:highlight>
                  <a:srgbClr val="FFFF00"/>
                </a:highlight>
                <a:latin typeface="Arial" panose="020B0604020202020204" pitchFamily="34" charset="0"/>
                <a:ea typeface="Calibri"/>
                <a:cs typeface="Arial" panose="020B0604020202020204" pitchFamily="34" charset="0"/>
                <a:sym typeface="Calibri"/>
              </a:rPr>
              <a:t>Aquí Presionas Enter</a:t>
            </a:r>
            <a:r>
              <a:rPr lang="es-ES" sz="1400" b="1" dirty="0">
                <a:solidFill>
                  <a:srgbClr val="00B050"/>
                </a:solidFill>
                <a:highlight>
                  <a:srgbClr val="FFFF00"/>
                </a:highlight>
                <a:latin typeface="Arial" panose="020B0604020202020204" pitchFamily="34" charset="0"/>
                <a:ea typeface="Calibri"/>
                <a:cs typeface="Arial" panose="020B0604020202020204" pitchFamily="34" charset="0"/>
                <a:sym typeface="Calibri"/>
              </a:rPr>
              <a:t>)=&gt;</a:t>
            </a:r>
            <a:r>
              <a:rPr lang="es-ES" sz="1400" spc="20" dirty="0">
                <a:solidFill>
                  <a:srgbClr val="333333"/>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s-ES" sz="14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Salir de este bloque de programación</a:t>
            </a:r>
          </a:p>
          <a:p>
            <a:r>
              <a:rPr lang="es-ES" sz="1400" dirty="0">
                <a:solidFill>
                  <a:schemeClr val="dk1"/>
                </a:solidFill>
                <a:highlight>
                  <a:srgbClr val="FFFF00"/>
                </a:highlight>
                <a:latin typeface="Arial" panose="020B0604020202020204" pitchFamily="34" charset="0"/>
                <a:cs typeface="Arial" panose="020B0604020202020204" pitchFamily="34" charset="0"/>
                <a:sym typeface="Calibri"/>
              </a:rPr>
              <a:t>Router# </a:t>
            </a:r>
            <a:r>
              <a:rPr lang="es-ES" sz="1400" b="1" dirty="0">
                <a:solidFill>
                  <a:srgbClr val="00B050"/>
                </a:solidFill>
                <a:highlight>
                  <a:srgbClr val="FFFF00"/>
                </a:highlight>
                <a:latin typeface="Arial" panose="020B0604020202020204" pitchFamily="34" charset="0"/>
                <a:cs typeface="Arial" panose="020B0604020202020204" pitchFamily="34" charset="0"/>
                <a:sym typeface="Calibri"/>
              </a:rPr>
              <a:t>wr</a:t>
            </a:r>
            <a:r>
              <a:rPr lang="es-ES" sz="1400" dirty="0">
                <a:solidFill>
                  <a:schemeClr val="dk1"/>
                </a:solidFill>
                <a:highlight>
                  <a:srgbClr val="FFFF00"/>
                </a:highlight>
                <a:latin typeface="Arial" panose="020B0604020202020204" pitchFamily="34" charset="0"/>
                <a:cs typeface="Arial" panose="020B0604020202020204" pitchFamily="34" charset="0"/>
                <a:sym typeface="Calibri"/>
              </a:rPr>
              <a:t>  (</a:t>
            </a:r>
            <a:r>
              <a:rPr lang="es-ES" sz="1400" b="1" dirty="0">
                <a:solidFill>
                  <a:srgbClr val="FF0000"/>
                </a:solidFill>
                <a:highlight>
                  <a:srgbClr val="FFFF00"/>
                </a:highlight>
                <a:latin typeface="Arial" panose="020B0604020202020204" pitchFamily="34" charset="0"/>
                <a:cs typeface="Arial" panose="020B0604020202020204" pitchFamily="34" charset="0"/>
                <a:sym typeface="Calibri"/>
              </a:rPr>
              <a:t>Aquí Presionas Enter</a:t>
            </a:r>
            <a:r>
              <a:rPr lang="es-ES" sz="1400" dirty="0">
                <a:solidFill>
                  <a:schemeClr val="dk1"/>
                </a:solidFill>
                <a:highlight>
                  <a:srgbClr val="FFFF00"/>
                </a:highlight>
                <a:latin typeface="Arial" panose="020B0604020202020204" pitchFamily="34" charset="0"/>
                <a:cs typeface="Arial" panose="020B0604020202020204" pitchFamily="34" charset="0"/>
                <a:sym typeface="Calibri"/>
              </a:rPr>
              <a:t>)</a:t>
            </a:r>
            <a:r>
              <a:rPr lang="es-ES" sz="1400" dirty="0">
                <a:solidFill>
                  <a:schemeClr val="dk1"/>
                </a:solidFill>
                <a:highlight>
                  <a:srgbClr val="FFFF00"/>
                </a:highlight>
                <a:latin typeface="Arial" panose="020B0604020202020204" pitchFamily="34" charset="0"/>
                <a:cs typeface="Arial" panose="020B0604020202020204" pitchFamily="34" charset="0"/>
              </a:rPr>
              <a:t>=&gt; </a:t>
            </a:r>
            <a:r>
              <a:rPr lang="es-ES" sz="1400" b="1" dirty="0">
                <a:solidFill>
                  <a:schemeClr val="tx1"/>
                </a:solidFill>
                <a:highlight>
                  <a:srgbClr val="FFFF00"/>
                </a:highlight>
                <a:latin typeface="Arial" panose="020B0604020202020204" pitchFamily="34" charset="0"/>
                <a:cs typeface="Arial" panose="020B0604020202020204" pitchFamily="34" charset="0"/>
              </a:rPr>
              <a:t>Grabar los cambios en la memoria del router</a:t>
            </a:r>
          </a:p>
          <a:p>
            <a:pPr marL="0" marR="0" lvl="0" indent="0" rtl="0">
              <a:spcBef>
                <a:spcPts val="0"/>
              </a:spcBef>
              <a:spcAft>
                <a:spcPts val="0"/>
              </a:spcAft>
              <a:buNone/>
            </a:pPr>
            <a:r>
              <a:rPr lang="es-DO" sz="1000" b="1" spc="2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 </a:t>
            </a:r>
            <a:endParaRPr sz="8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7230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7;p27">
            <a:extLst>
              <a:ext uri="{FF2B5EF4-FFF2-40B4-BE49-F238E27FC236}">
                <a16:creationId xmlns:a16="http://schemas.microsoft.com/office/drawing/2014/main" id="{D96F96F7-6E8E-ED0D-057B-5D5FD29A34AE}"/>
              </a:ext>
            </a:extLst>
          </p:cNvPr>
          <p:cNvSpPr/>
          <p:nvPr/>
        </p:nvSpPr>
        <p:spPr>
          <a:xfrm>
            <a:off x="202851" y="3226791"/>
            <a:ext cx="11702455" cy="2042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Switch&gt;</a:t>
            </a:r>
            <a:r>
              <a:rPr lang="es-ES" sz="1800" b="1" dirty="0">
                <a:solidFill>
                  <a:srgbClr val="00B050"/>
                </a:solidFill>
                <a:latin typeface="+mn-lt"/>
                <a:ea typeface="Calibri"/>
                <a:cs typeface="Arial" panose="020B0604020202020204" pitchFamily="34" charset="0"/>
                <a:sym typeface="Calibri"/>
              </a:rPr>
              <a:t>enable</a:t>
            </a:r>
            <a:r>
              <a:rPr lang="es-ES" sz="1800" dirty="0">
                <a:solidFill>
                  <a:schemeClr val="dk1"/>
                </a:solidFill>
                <a:latin typeface="+mn-lt"/>
                <a:ea typeface="Calibri"/>
                <a:cs typeface="Arial" panose="020B0604020202020204" pitchFamily="34" charset="0"/>
                <a:sym typeface="Calibri"/>
              </a:rPr>
              <a:t> </a:t>
            </a:r>
            <a:r>
              <a:rPr lang="es-ES" sz="1800" b="1" dirty="0">
                <a:solidFill>
                  <a:srgbClr val="00B050"/>
                </a:solidFill>
                <a:latin typeface="+mn-lt"/>
                <a:ea typeface="Calibri"/>
                <a:cs typeface="Arial" panose="020B0604020202020204" pitchFamily="34" charset="0"/>
                <a:sym typeface="Calibri"/>
              </a:rPr>
              <a:t>(</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)-&gt; </a:t>
            </a:r>
            <a:r>
              <a:rPr lang="es-ES" sz="1800" b="1" dirty="0">
                <a:solidFill>
                  <a:schemeClr val="tx1"/>
                </a:solidFill>
                <a:latin typeface="+mn-lt"/>
                <a:ea typeface="Calibri"/>
                <a:cs typeface="Arial" panose="020B0604020202020204" pitchFamily="34" charset="0"/>
                <a:sym typeface="Calibri"/>
              </a:rPr>
              <a:t>Habilitar el Switch</a:t>
            </a:r>
            <a:endParaRPr sz="1800" b="1" dirty="0">
              <a:solidFill>
                <a:schemeClr val="tx1"/>
              </a:solidFill>
              <a:latin typeface="+mn-lt"/>
              <a:ea typeface="Calibri"/>
              <a:cs typeface="Arial" panose="020B0604020202020204" pitchFamily="34" charset="0"/>
              <a:sym typeface="Calibri"/>
            </a:endParaRPr>
          </a:p>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a:t>
            </a:r>
            <a:r>
              <a:rPr lang="es-ES" sz="1800" b="1" dirty="0">
                <a:solidFill>
                  <a:srgbClr val="00B050"/>
                </a:solidFill>
                <a:latin typeface="+mn-lt"/>
                <a:ea typeface="Calibri"/>
                <a:cs typeface="Arial" panose="020B0604020202020204" pitchFamily="34" charset="0"/>
                <a:sym typeface="Calibri"/>
              </a:rPr>
              <a:t>configure terminal   (</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)-&gt;</a:t>
            </a:r>
            <a:r>
              <a:rPr lang="es-DO" sz="1600" spc="20" dirty="0">
                <a:solidFill>
                  <a:srgbClr val="333333"/>
                </a:solidFill>
                <a:effectLst/>
                <a:latin typeface="+mn-lt"/>
                <a:ea typeface="Calibri" panose="020F0502020204030204" pitchFamily="34" charset="0"/>
                <a:cs typeface="Arial" panose="020B0604020202020204" pitchFamily="34" charset="0"/>
              </a:rPr>
              <a:t> </a:t>
            </a:r>
            <a:r>
              <a:rPr lang="es-DO" sz="1600" b="1" spc="20" dirty="0">
                <a:solidFill>
                  <a:schemeClr val="tx1"/>
                </a:solidFill>
                <a:effectLst/>
                <a:latin typeface="+mn-lt"/>
                <a:ea typeface="Calibri" panose="020F0502020204030204" pitchFamily="34" charset="0"/>
                <a:cs typeface="Arial" panose="020B0604020202020204" pitchFamily="34" charset="0"/>
              </a:rPr>
              <a:t>vamos a entrar a configurar los puertos del Switch</a:t>
            </a:r>
            <a:endParaRPr sz="1200" b="1" dirty="0">
              <a:solidFill>
                <a:schemeClr val="tx1"/>
              </a:solidFill>
              <a:latin typeface="+mn-lt"/>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Switch(config)#</a:t>
            </a:r>
            <a:r>
              <a:rPr lang="es-ES" sz="1800" b="1" dirty="0">
                <a:solidFill>
                  <a:srgbClr val="00B050"/>
                </a:solidFill>
                <a:latin typeface="+mn-lt"/>
                <a:ea typeface="Calibri"/>
                <a:cs typeface="Arial" panose="020B0604020202020204" pitchFamily="34" charset="0"/>
                <a:sym typeface="Calibri"/>
              </a:rPr>
              <a:t>interface range fa0/1-10   (</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a:t>
            </a:r>
            <a:r>
              <a:rPr lang="es-DO" sz="1600" spc="20" dirty="0">
                <a:solidFill>
                  <a:srgbClr val="333333"/>
                </a:solidFill>
                <a:effectLst/>
                <a:latin typeface="+mn-lt"/>
                <a:ea typeface="Calibri" panose="020F0502020204030204" pitchFamily="34" charset="0"/>
                <a:cs typeface="Arial" panose="020B0604020202020204" pitchFamily="34" charset="0"/>
              </a:rPr>
              <a:t> </a:t>
            </a:r>
            <a:r>
              <a:rPr lang="es-DO" b="1" spc="20" dirty="0">
                <a:solidFill>
                  <a:schemeClr val="tx1"/>
                </a:solidFill>
                <a:effectLst/>
                <a:latin typeface="+mn-lt"/>
                <a:ea typeface="Calibri" panose="020F0502020204030204" pitchFamily="34" charset="0"/>
                <a:cs typeface="Arial" panose="020B0604020202020204" pitchFamily="34" charset="0"/>
              </a:rPr>
              <a:t>=&gt; Selecciona el rango del puerto 2 al 10 del Switch</a:t>
            </a:r>
            <a:endParaRPr sz="1200" b="1" dirty="0">
              <a:solidFill>
                <a:schemeClr val="tx1"/>
              </a:solidFill>
              <a:latin typeface="+mn-lt"/>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Switch(config-if-range)#</a:t>
            </a:r>
            <a:r>
              <a:rPr lang="es-ES" sz="1800" b="1" dirty="0">
                <a:solidFill>
                  <a:srgbClr val="00B050"/>
                </a:solidFill>
                <a:latin typeface="+mn-lt"/>
                <a:ea typeface="Calibri"/>
                <a:cs typeface="Arial" panose="020B0604020202020204" pitchFamily="34" charset="0"/>
                <a:sym typeface="Calibri"/>
              </a:rPr>
              <a:t>switchport voice vlan 1  (</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a:t>
            </a:r>
            <a:r>
              <a:rPr lang="es-DO" sz="1600" spc="20" dirty="0">
                <a:solidFill>
                  <a:srgbClr val="333333"/>
                </a:solidFill>
                <a:effectLst/>
                <a:latin typeface="+mn-lt"/>
                <a:ea typeface="Calibri" panose="020F0502020204030204" pitchFamily="34" charset="0"/>
                <a:cs typeface="Arial" panose="020B0604020202020204" pitchFamily="34" charset="0"/>
              </a:rPr>
              <a:t> =&gt;</a:t>
            </a:r>
            <a:r>
              <a:rPr lang="es-DO" sz="1600" b="1" spc="20" dirty="0">
                <a:solidFill>
                  <a:schemeClr val="tx1"/>
                </a:solidFill>
                <a:effectLst/>
                <a:latin typeface="+mn-lt"/>
                <a:ea typeface="Calibri" panose="020F0502020204030204" pitchFamily="34" charset="0"/>
                <a:cs typeface="Arial" panose="020B0604020202020204" pitchFamily="34" charset="0"/>
              </a:rPr>
              <a:t>Selecciona el puerto anteriormente seleccionado como troncal SIP </a:t>
            </a:r>
            <a:r>
              <a:rPr lang="es-DO" sz="1600" b="1" spc="20" dirty="0">
                <a:solidFill>
                  <a:schemeClr val="tx1"/>
                </a:solidFill>
                <a:latin typeface="+mn-lt"/>
                <a:cs typeface="Arial" panose="020B0604020202020204" pitchFamily="34" charset="0"/>
              </a:rPr>
              <a:t>que indicamos en el dhcp pool.</a:t>
            </a:r>
            <a:endParaRPr sz="1600" b="1" spc="20" dirty="0">
              <a:solidFill>
                <a:schemeClr val="tx1"/>
              </a:solidFill>
              <a:latin typeface="+mn-lt"/>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mn-lt"/>
                <a:ea typeface="Calibri"/>
                <a:cs typeface="Arial" panose="020B0604020202020204" pitchFamily="34" charset="0"/>
                <a:sym typeface="Calibri"/>
              </a:rPr>
              <a:t>Switch(config-if-range)#</a:t>
            </a:r>
            <a:r>
              <a:rPr lang="es-ES" sz="1800" b="1" dirty="0">
                <a:solidFill>
                  <a:srgbClr val="00B050"/>
                </a:solidFill>
                <a:latin typeface="+mn-lt"/>
                <a:ea typeface="Calibri"/>
                <a:cs typeface="Arial" panose="020B0604020202020204" pitchFamily="34" charset="0"/>
                <a:sym typeface="Calibri"/>
              </a:rPr>
              <a:t>exit    (</a:t>
            </a:r>
            <a:r>
              <a:rPr lang="es-ES" sz="1800" b="1" dirty="0">
                <a:solidFill>
                  <a:srgbClr val="FF0000"/>
                </a:solidFill>
                <a:latin typeface="+mn-lt"/>
                <a:ea typeface="Calibri"/>
                <a:cs typeface="Arial" panose="020B0604020202020204" pitchFamily="34" charset="0"/>
                <a:sym typeface="Calibri"/>
              </a:rPr>
              <a:t>Aquí Presionas Enter</a:t>
            </a:r>
            <a:r>
              <a:rPr lang="es-ES" sz="1800" b="1" dirty="0">
                <a:solidFill>
                  <a:srgbClr val="00B050"/>
                </a:solidFill>
                <a:latin typeface="+mn-lt"/>
                <a:ea typeface="Calibri"/>
                <a:cs typeface="Arial" panose="020B0604020202020204" pitchFamily="34" charset="0"/>
                <a:sym typeface="Calibri"/>
              </a:rPr>
              <a:t>) =&gt; Salir</a:t>
            </a:r>
          </a:p>
          <a:p>
            <a:r>
              <a:rPr lang="es-ES" sz="1800" b="1" dirty="0">
                <a:solidFill>
                  <a:srgbClr val="FF0000"/>
                </a:solidFill>
                <a:latin typeface="+mn-lt"/>
                <a:cs typeface="Arial" panose="020B0604020202020204" pitchFamily="34" charset="0"/>
                <a:sym typeface="Calibri"/>
              </a:rPr>
              <a:t>Guardamos el Cambio con </a:t>
            </a:r>
            <a:r>
              <a:rPr lang="es-ES" sz="1800" b="1" dirty="0">
                <a:solidFill>
                  <a:srgbClr val="00B050"/>
                </a:solidFill>
                <a:latin typeface="+mn-lt"/>
                <a:cs typeface="Arial" panose="020B0604020202020204" pitchFamily="34" charset="0"/>
                <a:sym typeface="Calibri"/>
              </a:rPr>
              <a:t>wr</a:t>
            </a:r>
            <a:endParaRPr lang="es-ES" sz="1200" dirty="0">
              <a:latin typeface="+mn-lt"/>
              <a:cs typeface="Arial" panose="020B0604020202020204" pitchFamily="34" charset="0"/>
            </a:endParaRPr>
          </a:p>
          <a:p>
            <a:pPr marL="0" marR="0" lvl="0" indent="0" algn="l" rtl="0">
              <a:spcBef>
                <a:spcPts val="0"/>
              </a:spcBef>
              <a:spcAft>
                <a:spcPts val="0"/>
              </a:spcAft>
              <a:buNone/>
            </a:pPr>
            <a:r>
              <a:rPr lang="es-ES" sz="1800" b="1" dirty="0">
                <a:solidFill>
                  <a:srgbClr val="00B050"/>
                </a:solidFill>
                <a:latin typeface="+mn-lt"/>
                <a:ea typeface="Calibri"/>
                <a:cs typeface="Arial" panose="020B0604020202020204" pitchFamily="34" charset="0"/>
                <a:sym typeface="Calibri"/>
              </a:rPr>
              <a:t> </a:t>
            </a:r>
            <a:endParaRPr sz="1200" dirty="0">
              <a:latin typeface="+mn-lt"/>
              <a:cs typeface="Arial" panose="020B0604020202020204" pitchFamily="34" charset="0"/>
            </a:endParaRPr>
          </a:p>
        </p:txBody>
      </p:sp>
      <p:sp>
        <p:nvSpPr>
          <p:cNvPr id="3" name="CuadroTexto 2">
            <a:extLst>
              <a:ext uri="{FF2B5EF4-FFF2-40B4-BE49-F238E27FC236}">
                <a16:creationId xmlns:a16="http://schemas.microsoft.com/office/drawing/2014/main" id="{45239FED-B6E5-1CEB-643D-DFD3319F6D31}"/>
              </a:ext>
            </a:extLst>
          </p:cNvPr>
          <p:cNvSpPr txBox="1"/>
          <p:nvPr/>
        </p:nvSpPr>
        <p:spPr>
          <a:xfrm>
            <a:off x="140862" y="6080996"/>
            <a:ext cx="11910275" cy="584775"/>
          </a:xfrm>
          <a:prstGeom prst="rect">
            <a:avLst/>
          </a:prstGeom>
          <a:solidFill>
            <a:srgbClr val="FFC000"/>
          </a:solidFill>
        </p:spPr>
        <p:txBody>
          <a:bodyPr wrap="square">
            <a:spAutoFit/>
          </a:bodyPr>
          <a:lstStyle/>
          <a:p>
            <a:pPr algn="ctr"/>
            <a:r>
              <a:rPr lang="es-ES" sz="1600" b="1" i="0" dirty="0">
                <a:solidFill>
                  <a:srgbClr val="333333"/>
                </a:solidFill>
                <a:latin typeface="+mn-lt"/>
              </a:rPr>
              <a:t>Aquí solo configuramos una VLAN para el tráfico de voz. Debemos agregar esta VLAN para separar el tráfico de datos del tráfico de Voz. Los datos se enviarán a las computadoras y el tráfico de voz se enviará a los teléfonos IP.</a:t>
            </a:r>
            <a:endParaRPr lang="es-DO" sz="1600" b="1" dirty="0">
              <a:latin typeface="+mn-lt"/>
            </a:endParaRPr>
          </a:p>
        </p:txBody>
      </p:sp>
      <p:sp>
        <p:nvSpPr>
          <p:cNvPr id="5" name="CuadroTexto 4">
            <a:extLst>
              <a:ext uri="{FF2B5EF4-FFF2-40B4-BE49-F238E27FC236}">
                <a16:creationId xmlns:a16="http://schemas.microsoft.com/office/drawing/2014/main" id="{E6B0B186-1880-7962-F2C9-4D755DAD1E52}"/>
              </a:ext>
            </a:extLst>
          </p:cNvPr>
          <p:cNvSpPr txBox="1"/>
          <p:nvPr/>
        </p:nvSpPr>
        <p:spPr>
          <a:xfrm>
            <a:off x="348681" y="192229"/>
            <a:ext cx="11556625" cy="615553"/>
          </a:xfrm>
          <a:prstGeom prst="rect">
            <a:avLst/>
          </a:prstGeom>
          <a:noFill/>
        </p:spPr>
        <p:txBody>
          <a:bodyPr wrap="square">
            <a:spAutoFit/>
          </a:bodyPr>
          <a:lstStyle/>
          <a:p>
            <a:pPr marL="0" marR="0" lvl="0" indent="0" algn="ctr" rtl="0">
              <a:spcBef>
                <a:spcPts val="0"/>
              </a:spcBef>
              <a:spcAft>
                <a:spcPts val="0"/>
              </a:spcAft>
              <a:buNone/>
            </a:pPr>
            <a:r>
              <a:rPr lang="es-ES" sz="2000" b="1" u="sng" dirty="0">
                <a:solidFill>
                  <a:srgbClr val="002060"/>
                </a:solidFill>
                <a:effectLst>
                  <a:outerShdw blurRad="38100" dist="38100" dir="2700000" algn="tl">
                    <a:srgbClr val="000000">
                      <a:alpha val="43137"/>
                    </a:srgbClr>
                  </a:outerShdw>
                </a:effectLst>
                <a:highlight>
                  <a:srgbClr val="00FF00"/>
                </a:highlight>
                <a:latin typeface="+mn-lt"/>
                <a:ea typeface="Calibri"/>
                <a:cs typeface="Arial" panose="020B0604020202020204" pitchFamily="34" charset="0"/>
                <a:sym typeface="Calibri"/>
              </a:rPr>
              <a:t>Paso #2: ABRIR LA TERMINAL EN EL SWITCH # 2 Y ESCRIBO LOS SIGUIENTES COMANDOS</a:t>
            </a:r>
            <a:r>
              <a:rPr lang="es-ES" sz="2000" b="1" dirty="0">
                <a:solidFill>
                  <a:srgbClr val="002060"/>
                </a:solidFill>
                <a:effectLst>
                  <a:outerShdw blurRad="38100" dist="38100" dir="2700000" algn="tl">
                    <a:srgbClr val="000000">
                      <a:alpha val="43137"/>
                    </a:srgbClr>
                  </a:outerShdw>
                </a:effectLst>
                <a:highlight>
                  <a:srgbClr val="00FF00"/>
                </a:highlight>
                <a:latin typeface="+mn-lt"/>
                <a:ea typeface="Calibri"/>
                <a:cs typeface="Arial" panose="020B0604020202020204" pitchFamily="34" charset="0"/>
                <a:sym typeface="Calibri"/>
              </a:rPr>
              <a:t>:</a:t>
            </a:r>
          </a:p>
          <a:p>
            <a:pPr marL="0" marR="0" lvl="0" indent="0" algn="ctr" rtl="0">
              <a:spcBef>
                <a:spcPts val="0"/>
              </a:spcBef>
              <a:spcAft>
                <a:spcPts val="0"/>
              </a:spcAft>
              <a:buNone/>
            </a:pPr>
            <a:endParaRPr lang="es-ES" dirty="0">
              <a:effectLst>
                <a:outerShdw blurRad="38100" dist="38100" dir="2700000" algn="tl">
                  <a:srgbClr val="000000">
                    <a:alpha val="43137"/>
                  </a:srgbClr>
                </a:outerShdw>
              </a:effectLst>
              <a:highlight>
                <a:srgbClr val="00FF00"/>
              </a:highlight>
              <a:latin typeface="+mn-lt"/>
              <a:cs typeface="Arial" panose="020B0604020202020204" pitchFamily="34" charset="0"/>
            </a:endParaRPr>
          </a:p>
        </p:txBody>
      </p:sp>
      <p:pic>
        <p:nvPicPr>
          <p:cNvPr id="6" name="Imagen 5">
            <a:extLst>
              <a:ext uri="{FF2B5EF4-FFF2-40B4-BE49-F238E27FC236}">
                <a16:creationId xmlns:a16="http://schemas.microsoft.com/office/drawing/2014/main" id="{F88E0228-F1FF-C316-2B7C-9E71179473C5}"/>
              </a:ext>
            </a:extLst>
          </p:cNvPr>
          <p:cNvPicPr>
            <a:picLocks noChangeAspect="1"/>
          </p:cNvPicPr>
          <p:nvPr/>
        </p:nvPicPr>
        <p:blipFill>
          <a:blip r:embed="rId2"/>
          <a:stretch>
            <a:fillRect/>
          </a:stretch>
        </p:blipFill>
        <p:spPr>
          <a:xfrm>
            <a:off x="1607379" y="807782"/>
            <a:ext cx="9039225" cy="1819275"/>
          </a:xfrm>
          <a:prstGeom prst="rect">
            <a:avLst/>
          </a:prstGeom>
        </p:spPr>
      </p:pic>
    </p:spTree>
    <p:extLst>
      <p:ext uri="{BB962C8B-B14F-4D97-AF65-F5344CB8AC3E}">
        <p14:creationId xmlns:p14="http://schemas.microsoft.com/office/powerpoint/2010/main" val="29420063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p:nvPr/>
        </p:nvSpPr>
        <p:spPr>
          <a:xfrm>
            <a:off x="178525" y="101690"/>
            <a:ext cx="11834949" cy="412394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002060"/>
                </a:solidFill>
                <a:highlight>
                  <a:srgbClr val="00FF00"/>
                </a:highlight>
                <a:latin typeface="Arial" panose="020B0604020202020204" pitchFamily="34" charset="0"/>
                <a:ea typeface="Calibri"/>
                <a:cs typeface="Arial" panose="020B0604020202020204" pitchFamily="34" charset="0"/>
                <a:sym typeface="Calibri"/>
              </a:rPr>
              <a:t>Paso #3: VUELVO AL ROUTER # 2 Y ASIGNAMOS LOS NÚMEROS A LOS TELÉFONOS:</a:t>
            </a:r>
            <a:endParaRPr lang="es-ES" sz="1200" dirty="0">
              <a:highlight>
                <a:srgbClr val="00FF00"/>
              </a:highlight>
              <a:latin typeface="Arial" panose="020B0604020202020204" pitchFamily="34" charset="0"/>
              <a:ea typeface="Calibri"/>
              <a:cs typeface="Arial" panose="020B0604020202020204" pitchFamily="34" charset="0"/>
            </a:endParaRPr>
          </a:p>
          <a:p>
            <a:pPr marL="0" marR="0" lvl="0" indent="0" algn="l" rtl="0">
              <a:spcBef>
                <a:spcPts val="0"/>
              </a:spcBef>
              <a:spcAft>
                <a:spcPts val="0"/>
              </a:spcAft>
              <a:buNone/>
            </a:pPr>
            <a:endParaRPr lang="es-ES" sz="1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a:t>
            </a:r>
            <a:r>
              <a:rPr lang="es-ES" sz="1800" b="1" dirty="0">
                <a:solidFill>
                  <a:srgbClr val="00B050"/>
                </a:solidFill>
                <a:latin typeface="Arial" panose="020B0604020202020204" pitchFamily="34" charset="0"/>
                <a:ea typeface="Calibri"/>
                <a:cs typeface="Arial" panose="020B0604020202020204" pitchFamily="34" charset="0"/>
                <a:sym typeface="Calibri"/>
              </a:rPr>
              <a:t>ephone-dn 1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a:t>
            </a:r>
            <a:r>
              <a:rPr lang="es-DO" sz="1800" spc="2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s-DO" sz="180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=&gt; Selecciona el Teléfono IP –</a:t>
            </a:r>
            <a:r>
              <a:rPr lang="en-US" sz="180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3</a:t>
            </a:r>
            <a:endParaRPr b="1" dirty="0">
              <a:solidFill>
                <a:schemeClr val="tx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Router(config-ephone-dn)#%LINK-3-UPDOWN: Interface ephone_dsp DN 1.1, changed state to up</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8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a:t>
            </a:r>
            <a:r>
              <a:rPr lang="es-ES" sz="1800" b="1" dirty="0">
                <a:solidFill>
                  <a:srgbClr val="00B050"/>
                </a:solidFill>
                <a:latin typeface="Arial" panose="020B0604020202020204" pitchFamily="34" charset="0"/>
                <a:ea typeface="Calibri"/>
                <a:cs typeface="Arial" panose="020B0604020202020204" pitchFamily="34" charset="0"/>
                <a:sym typeface="Calibri"/>
              </a:rPr>
              <a:t>number 9011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a:t>
            </a:r>
            <a:r>
              <a:rPr lang="es-DO" sz="1800" spc="2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s-DO" sz="180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=&gt; Asigna el número 930 al Teléfono IP seleccionado anteriormente</a:t>
            </a:r>
            <a:endParaRPr b="1" dirty="0">
              <a:solidFill>
                <a:schemeClr val="tx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a:t>
            </a:r>
            <a:r>
              <a:rPr lang="es-ES" sz="1800" b="1" dirty="0">
                <a:solidFill>
                  <a:srgbClr val="00B050"/>
                </a:solidFill>
                <a:latin typeface="Arial" panose="020B0604020202020204" pitchFamily="34" charset="0"/>
                <a:ea typeface="Calibri"/>
                <a:cs typeface="Arial" panose="020B0604020202020204" pitchFamily="34" charset="0"/>
                <a:sym typeface="Calibri"/>
              </a:rPr>
              <a:t>exit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)=&gt; Salirnos</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800" dirty="0">
              <a:solidFill>
                <a:schemeClr val="dk1"/>
              </a:solidFill>
              <a:latin typeface="Arial" panose="020B0604020202020204" pitchFamily="34" charset="0"/>
              <a:ea typeface="Calibri"/>
              <a:cs typeface="Arial" panose="020B0604020202020204" pitchFamily="34" charset="0"/>
              <a:sym typeface="Calibri"/>
            </a:endParaRPr>
          </a:p>
          <a:p>
            <a:r>
              <a:rPr lang="es-ES" sz="1800" dirty="0">
                <a:solidFill>
                  <a:schemeClr val="dk1"/>
                </a:solidFill>
                <a:latin typeface="Arial" panose="020B0604020202020204" pitchFamily="34" charset="0"/>
                <a:ea typeface="Calibri"/>
                <a:cs typeface="Arial" panose="020B0604020202020204" pitchFamily="34" charset="0"/>
                <a:sym typeface="Calibri"/>
              </a:rPr>
              <a:t>Router(config)#</a:t>
            </a:r>
            <a:r>
              <a:rPr lang="es-ES" sz="1800" b="1" dirty="0">
                <a:solidFill>
                  <a:srgbClr val="00B050"/>
                </a:solidFill>
                <a:latin typeface="Arial" panose="020B0604020202020204" pitchFamily="34" charset="0"/>
                <a:ea typeface="Calibri"/>
                <a:cs typeface="Arial" panose="020B0604020202020204" pitchFamily="34" charset="0"/>
                <a:sym typeface="Calibri"/>
              </a:rPr>
              <a:t>ephone-dn 2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a:t>
            </a:r>
            <a:r>
              <a:rPr lang="es-DO" sz="1400" b="1" spc="20" dirty="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s-DO" sz="1800" b="1" spc="20" dirty="0">
                <a:solidFill>
                  <a:schemeClr val="tx1"/>
                </a:solidFill>
                <a:latin typeface="Arial" panose="020B0604020202020204" pitchFamily="34" charset="0"/>
                <a:cs typeface="Arial" panose="020B0604020202020204" pitchFamily="34" charset="0"/>
              </a:rPr>
              <a:t>=&gt; Selecciona el Teléfono IP – </a:t>
            </a:r>
            <a:r>
              <a:rPr lang="en-US" sz="1800" b="1" spc="20" dirty="0">
                <a:solidFill>
                  <a:schemeClr val="tx1"/>
                </a:solidFill>
                <a:latin typeface="Arial" panose="020B0604020202020204" pitchFamily="34" charset="0"/>
                <a:cs typeface="Arial" panose="020B0604020202020204" pitchFamily="34" charset="0"/>
              </a:rPr>
              <a:t>4</a:t>
            </a:r>
            <a:endParaRPr sz="1800" b="1" spc="20" dirty="0">
              <a:solidFill>
                <a:schemeClr val="tx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Router(config-ephone-dn)#%LINK-3-UPDOWN: Interface ephone_dsp DN 2.1, changed state to up</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8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r>
              <a:rPr lang="es-ES" sz="1800" dirty="0">
                <a:solidFill>
                  <a:schemeClr val="dk1"/>
                </a:solidFill>
                <a:latin typeface="Arial" panose="020B0604020202020204" pitchFamily="34" charset="0"/>
                <a:ea typeface="Calibri"/>
                <a:cs typeface="Arial" panose="020B0604020202020204" pitchFamily="34" charset="0"/>
                <a:sym typeface="Calibri"/>
              </a:rPr>
              <a:t>Router(config-ephone-dn)#</a:t>
            </a:r>
            <a:r>
              <a:rPr lang="es-ES" sz="1800" b="1" dirty="0">
                <a:solidFill>
                  <a:srgbClr val="00B050"/>
                </a:solidFill>
                <a:latin typeface="Arial" panose="020B0604020202020204" pitchFamily="34" charset="0"/>
                <a:ea typeface="Calibri"/>
                <a:cs typeface="Arial" panose="020B0604020202020204" pitchFamily="34" charset="0"/>
                <a:sym typeface="Calibri"/>
              </a:rPr>
              <a:t>number 9012  (</a:t>
            </a:r>
            <a:r>
              <a:rPr lang="es-ES" sz="1800" b="1" dirty="0">
                <a:solidFill>
                  <a:srgbClr val="FF0000"/>
                </a:solidFill>
                <a:latin typeface="Arial" panose="020B0604020202020204" pitchFamily="34" charset="0"/>
                <a:ea typeface="Calibri"/>
                <a:cs typeface="Arial" panose="020B0604020202020204" pitchFamily="34" charset="0"/>
                <a:sym typeface="Calibri"/>
              </a:rPr>
              <a:t>Aquí Presionas Enter</a:t>
            </a:r>
            <a:r>
              <a:rPr lang="es-ES" sz="1800" b="1" dirty="0">
                <a:solidFill>
                  <a:srgbClr val="00B050"/>
                </a:solidFill>
                <a:latin typeface="Arial" panose="020B0604020202020204" pitchFamily="34" charset="0"/>
                <a:ea typeface="Calibri"/>
                <a:cs typeface="Arial" panose="020B0604020202020204" pitchFamily="34" charset="0"/>
                <a:sym typeface="Calibri"/>
              </a:rPr>
              <a:t>)</a:t>
            </a:r>
            <a:r>
              <a:rPr lang="es-ES" sz="1400" b="1" dirty="0">
                <a:solidFill>
                  <a:srgbClr val="00B050"/>
                </a:solidFill>
                <a:latin typeface="Arial" panose="020B0604020202020204" pitchFamily="34" charset="0"/>
                <a:ea typeface="Calibri"/>
                <a:cs typeface="Arial" panose="020B0604020202020204" pitchFamily="34" charset="0"/>
                <a:sym typeface="Calibri"/>
              </a:rPr>
              <a:t> )</a:t>
            </a:r>
            <a:r>
              <a:rPr lang="es-DO" sz="1400" spc="20" dirty="0">
                <a:solidFill>
                  <a:srgbClr val="333333"/>
                </a:solidFill>
                <a:effectLst/>
                <a:latin typeface="Arial" panose="020B0604020202020204" pitchFamily="34" charset="0"/>
                <a:ea typeface="Calibri" panose="020F0502020204030204" pitchFamily="34" charset="0"/>
                <a:cs typeface="Arial" panose="020B0604020202020204" pitchFamily="34" charset="0"/>
              </a:rPr>
              <a:t> </a:t>
            </a:r>
            <a:r>
              <a:rPr lang="es-DO" sz="1800" b="1" spc="20" dirty="0">
                <a:solidFill>
                  <a:schemeClr val="tx1"/>
                </a:solidFill>
                <a:latin typeface="Arial" panose="020B0604020202020204" pitchFamily="34" charset="0"/>
                <a:cs typeface="Arial" panose="020B0604020202020204" pitchFamily="34" charset="0"/>
              </a:rPr>
              <a:t>=&gt; Asigna el número 931 al Teléfono IP seleccionado anteriormente</a:t>
            </a:r>
            <a:endParaRPr sz="1800" b="1" spc="20"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93E25F6-3FD1-451A-9D93-B05C2AEC2285}"/>
              </a:ext>
            </a:extLst>
          </p:cNvPr>
          <p:cNvSpPr txBox="1"/>
          <p:nvPr/>
        </p:nvSpPr>
        <p:spPr>
          <a:xfrm>
            <a:off x="248589" y="5267226"/>
            <a:ext cx="11694820" cy="1323439"/>
          </a:xfrm>
          <a:prstGeom prst="rect">
            <a:avLst/>
          </a:prstGeom>
          <a:solidFill>
            <a:srgbClr val="FF0000"/>
          </a:solidFill>
        </p:spPr>
        <p:txBody>
          <a:bodyPr wrap="square">
            <a:spAutoFit/>
          </a:bodyPr>
          <a:lstStyle/>
          <a:p>
            <a:pPr algn="just"/>
            <a:r>
              <a:rPr lang="es-DO" sz="2000" b="1" dirty="0">
                <a:solidFill>
                  <a:schemeClr val="bg1"/>
                </a:solidFill>
                <a:latin typeface="Arial" panose="020B0604020202020204" pitchFamily="34" charset="0"/>
                <a:cs typeface="Arial" panose="020B0604020202020204" pitchFamily="34" charset="0"/>
                <a:sym typeface="Calibri"/>
              </a:rPr>
              <a:t>Paso #: 4- CONECTAMOS LOS TELÉFONOS: </a:t>
            </a:r>
            <a:r>
              <a:rPr lang="es-DO" sz="2000" dirty="0">
                <a:solidFill>
                  <a:schemeClr val="bg1"/>
                </a:solidFill>
                <a:latin typeface="Arial" panose="020B0604020202020204" pitchFamily="34" charset="0"/>
                <a:cs typeface="Arial" panose="020B0604020202020204" pitchFamily="34" charset="0"/>
                <a:sym typeface="Calibri"/>
              </a:rPr>
              <a:t>FÍSICAMENTE CONECTARIAMOS LOS TELFONOS, EN NUESTRO CASO LOGICAMENT EN EL SISTEMA DE SIMULACION CON EL CABLE DE ALIMENTACION, YA QUE EN CISCO PACKET TRACER AUN ESTAN PRUBAS CON EL SISTEMA PoE- ESPERAMOS QUE TERMINE DE CARGAR LA CONFIGURACION.</a:t>
            </a:r>
            <a:endParaRPr lang="es-DO" sz="2000" dirty="0">
              <a:solidFill>
                <a:schemeClr val="bg1"/>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F622BD45-2F91-4886-953C-5A65B0058B82}"/>
              </a:ext>
            </a:extLst>
          </p:cNvPr>
          <p:cNvSpPr txBox="1"/>
          <p:nvPr/>
        </p:nvSpPr>
        <p:spPr>
          <a:xfrm>
            <a:off x="318653" y="4298064"/>
            <a:ext cx="11348900" cy="707886"/>
          </a:xfrm>
          <a:prstGeom prst="rect">
            <a:avLst/>
          </a:prstGeom>
          <a:solidFill>
            <a:srgbClr val="FFC000"/>
          </a:solidFill>
        </p:spPr>
        <p:txBody>
          <a:bodyPr wrap="square" rtlCol="0">
            <a:spAutoFit/>
          </a:bodyPr>
          <a:lstStyle/>
          <a:p>
            <a:pPr algn="ctr"/>
            <a:r>
              <a:rPr lang="en-US" sz="2000" b="1" dirty="0">
                <a:effectLst>
                  <a:outerShdw blurRad="38100" dist="38100" dir="2700000" algn="tl">
                    <a:srgbClr val="000000">
                      <a:alpha val="43137"/>
                    </a:srgbClr>
                  </a:outerShdw>
                </a:effectLst>
              </a:rPr>
              <a:t>Podemos agregar todos los Telefonos IP que necesitamos, y que hemos creado en el Pool con el Option 150, los cuales decidimos conectar 10 o cantidad que se nos asigne, con estos mismos commandos.</a:t>
            </a:r>
            <a:endParaRPr lang="es-DO" sz="2000" b="1" dirty="0">
              <a:effectLst>
                <a:outerShdw blurRad="38100" dist="38100" dir="2700000" algn="tl">
                  <a:srgbClr val="000000">
                    <a:alpha val="43137"/>
                  </a:srgbClr>
                </a:outerShdw>
              </a:effectLs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2BC3068-BE67-8BB0-A35C-069E57456CDD}"/>
              </a:ext>
            </a:extLst>
          </p:cNvPr>
          <p:cNvSpPr txBox="1"/>
          <p:nvPr/>
        </p:nvSpPr>
        <p:spPr>
          <a:xfrm>
            <a:off x="323117" y="1566852"/>
            <a:ext cx="11309106" cy="3693319"/>
          </a:xfrm>
          <a:prstGeom prst="rect">
            <a:avLst/>
          </a:prstGeom>
          <a:noFill/>
        </p:spPr>
        <p:txBody>
          <a:bodyPr wrap="square">
            <a:spAutoFit/>
          </a:bodyPr>
          <a:lstStyle/>
          <a:p>
            <a:pPr algn="just"/>
            <a:r>
              <a:rPr lang="es-DO" dirty="0"/>
              <a:t>Imagina que tienes un teléfono y quieres configurar el router para que, cuando marques ciertos números, las llamadas sean enviadas a lugares específicos en la red.</a:t>
            </a:r>
          </a:p>
          <a:p>
            <a:pPr algn="just"/>
            <a:endParaRPr lang="es-DO" dirty="0"/>
          </a:p>
          <a:p>
            <a:pPr algn="just"/>
            <a:r>
              <a:rPr lang="es-DO" dirty="0"/>
              <a:t>En este caso, con los comandos que proporcionaste, estás diciéndole al router lo siguiente:</a:t>
            </a:r>
          </a:p>
          <a:p>
            <a:pPr algn="just"/>
            <a:endParaRPr lang="es-DO" dirty="0"/>
          </a:p>
          <a:p>
            <a:pPr marL="342900" indent="-342900" algn="just">
              <a:buFont typeface="+mj-lt"/>
              <a:buAutoNum type="arabicParenR"/>
            </a:pPr>
            <a:r>
              <a:rPr lang="es-DO" dirty="0"/>
              <a:t>Si alguien marca un número que comienza con "90", el router debe tomar esa llamada y hacer algo especial con ella.</a:t>
            </a:r>
          </a:p>
          <a:p>
            <a:pPr marL="342900" indent="-342900" algn="just">
              <a:buFont typeface="+mj-lt"/>
              <a:buAutoNum type="arabicParenR"/>
            </a:pPr>
            <a:endParaRPr lang="es-DO" dirty="0"/>
          </a:p>
          <a:p>
            <a:pPr marL="342900" indent="-342900" algn="just">
              <a:buFont typeface="+mj-lt"/>
              <a:buAutoNum type="arabicParenR"/>
            </a:pPr>
            <a:r>
              <a:rPr lang="es-DO" dirty="0"/>
              <a:t>Para esa llamada especial, el router debe enviarla a una dirección IP específica llamada "162.168.1.1" en la red.</a:t>
            </a:r>
          </a:p>
          <a:p>
            <a:pPr algn="just"/>
            <a:endParaRPr lang="es-DO" dirty="0"/>
          </a:p>
          <a:p>
            <a:pPr algn="just"/>
            <a:r>
              <a:rPr lang="es-DO" dirty="0"/>
              <a:t>Entonces, en términos más sencillos, los comandos le indican al router cómo manejar las llamadas que se hacen a números que comienzan con "90". Y cuando se recibe una llamada así, el router la envía a la dirección IP "162.168.1.1" para que la llamada llegue a su destino.</a:t>
            </a:r>
          </a:p>
        </p:txBody>
      </p:sp>
      <p:sp>
        <p:nvSpPr>
          <p:cNvPr id="5" name="CuadroTexto 4">
            <a:extLst>
              <a:ext uri="{FF2B5EF4-FFF2-40B4-BE49-F238E27FC236}">
                <a16:creationId xmlns:a16="http://schemas.microsoft.com/office/drawing/2014/main" id="{BB0924FD-6208-5668-8568-F5BFC656DD75}"/>
              </a:ext>
            </a:extLst>
          </p:cNvPr>
          <p:cNvSpPr txBox="1"/>
          <p:nvPr/>
        </p:nvSpPr>
        <p:spPr>
          <a:xfrm>
            <a:off x="422031" y="334108"/>
            <a:ext cx="11412415" cy="707886"/>
          </a:xfrm>
          <a:prstGeom prst="rect">
            <a:avLst/>
          </a:prstGeom>
          <a:noFill/>
        </p:spPr>
        <p:txBody>
          <a:bodyPr wrap="square" rtlCol="0">
            <a:spAutoFit/>
          </a:bodyPr>
          <a:lstStyle/>
          <a:p>
            <a:pPr algn="just"/>
            <a:r>
              <a:rPr lang="es-DO" sz="2000" b="1" dirty="0"/>
              <a:t>Ahora necesitamos hacer que cuando se quieran comunicar entre terminales, podemos marcar independientes numeros, el router sea capaz de hacer los enrutamientos de esos numeros telefónicos:</a:t>
            </a:r>
          </a:p>
        </p:txBody>
      </p:sp>
    </p:spTree>
    <p:extLst>
      <p:ext uri="{BB962C8B-B14F-4D97-AF65-F5344CB8AC3E}">
        <p14:creationId xmlns:p14="http://schemas.microsoft.com/office/powerpoint/2010/main" val="264290391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11664</Words>
  <Application>Microsoft Office PowerPoint</Application>
  <PresentationFormat>Panorámica</PresentationFormat>
  <Paragraphs>598</Paragraphs>
  <Slides>114</Slides>
  <Notes>21</Notes>
  <HiddenSlides>0</HiddenSlides>
  <MMClips>0</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1</vt:i4>
      </vt:variant>
      <vt:variant>
        <vt:lpstr>Títulos de diapositiva</vt:lpstr>
      </vt:variant>
      <vt:variant>
        <vt:i4>114</vt:i4>
      </vt:variant>
    </vt:vector>
  </HeadingPairs>
  <TitlesOfParts>
    <vt:vector size="127" baseType="lpstr">
      <vt:lpstr>Arial</vt:lpstr>
      <vt:lpstr>Arial</vt:lpstr>
      <vt:lpstr>Calibri</vt:lpstr>
      <vt:lpstr>Calibri Light</vt:lpstr>
      <vt:lpstr>Consolas</vt:lpstr>
      <vt:lpstr>DejaVu Sans</vt:lpstr>
      <vt:lpstr>impact</vt:lpstr>
      <vt:lpstr>Playfair Display</vt:lpstr>
      <vt:lpstr>Poppins</vt:lpstr>
      <vt:lpstr>Söhne</vt:lpstr>
      <vt:lpstr>Times New Roman</vt:lpstr>
      <vt:lpstr>Tema de Office</vt:lpstr>
      <vt:lpstr>Worksheet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Los Medios de transmisión Pueden ser :(Guiados y No Guiados)</vt:lpstr>
      <vt:lpstr>Presentación de PowerPoint</vt:lpstr>
      <vt:lpstr>Los Medios de transmisión (No Guiados)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Juancito Peña Vizcaino</dc:creator>
  <cp:lastModifiedBy>Juancito Peña Vizcaino</cp:lastModifiedBy>
  <cp:revision>82</cp:revision>
  <dcterms:created xsi:type="dcterms:W3CDTF">2021-09-06T03:40:27Z</dcterms:created>
  <dcterms:modified xsi:type="dcterms:W3CDTF">2023-11-04T03:58:21Z</dcterms:modified>
</cp:coreProperties>
</file>